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4108" r:id="rId2"/>
    <p:sldMasterId id="2147484121" r:id="rId3"/>
  </p:sldMasterIdLst>
  <p:notesMasterIdLst>
    <p:notesMasterId r:id="rId22"/>
  </p:notesMasterIdLst>
  <p:handoutMasterIdLst>
    <p:handoutMasterId r:id="rId23"/>
  </p:handoutMasterIdLst>
  <p:sldIdLst>
    <p:sldId id="389" r:id="rId4"/>
    <p:sldId id="359" r:id="rId5"/>
    <p:sldId id="392" r:id="rId6"/>
    <p:sldId id="371" r:id="rId7"/>
    <p:sldId id="334" r:id="rId8"/>
    <p:sldId id="335" r:id="rId9"/>
    <p:sldId id="383" r:id="rId10"/>
    <p:sldId id="356" r:id="rId11"/>
    <p:sldId id="375" r:id="rId12"/>
    <p:sldId id="294" r:id="rId13"/>
    <p:sldId id="393" r:id="rId14"/>
    <p:sldId id="313" r:id="rId15"/>
    <p:sldId id="381" r:id="rId16"/>
    <p:sldId id="388" r:id="rId17"/>
    <p:sldId id="385" r:id="rId18"/>
    <p:sldId id="378" r:id="rId19"/>
    <p:sldId id="379" r:id="rId20"/>
    <p:sldId id="387" r:id="rId2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66FF"/>
    <a:srgbClr val="FFFF00"/>
    <a:srgbClr val="993366"/>
    <a:srgbClr val="FF5050"/>
    <a:srgbClr val="00FF00"/>
    <a:srgbClr val="00FFCC"/>
    <a:srgbClr val="CC9900"/>
    <a:srgbClr val="CCFFFF"/>
    <a:srgbClr val="00A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6515" autoAdjust="0"/>
    <p:restoredTop sz="84729" autoAdjust="0"/>
  </p:normalViewPr>
  <p:slideViewPr>
    <p:cSldViewPr>
      <p:cViewPr varScale="1">
        <p:scale>
          <a:sx n="74" d="100"/>
          <a:sy n="74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50" y="-10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7.4941451990633318E-2"/>
          <c:y val="4.5161290322580913E-2"/>
          <c:w val="0.90866510538641687"/>
          <c:h val="0.72903225806452165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GDP Pct Annual Act</c:v>
                </c:pt>
              </c:strCache>
            </c:strRef>
          </c:tx>
          <c:spPr>
            <a:ln w="4127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Sheet1!$A$3:$A$142</c:f>
              <c:numCache>
                <c:formatCode>dd\-mmm\-yy</c:formatCode>
                <c:ptCount val="140"/>
                <c:pt idx="0">
                  <c:v>29266</c:v>
                </c:pt>
                <c:pt idx="1">
                  <c:v>29356</c:v>
                </c:pt>
                <c:pt idx="2">
                  <c:v>29448</c:v>
                </c:pt>
                <c:pt idx="3">
                  <c:v>29540</c:v>
                </c:pt>
                <c:pt idx="4">
                  <c:v>29632</c:v>
                </c:pt>
                <c:pt idx="5">
                  <c:v>29721</c:v>
                </c:pt>
                <c:pt idx="6">
                  <c:v>29813</c:v>
                </c:pt>
                <c:pt idx="7">
                  <c:v>29905</c:v>
                </c:pt>
                <c:pt idx="8">
                  <c:v>29997</c:v>
                </c:pt>
                <c:pt idx="9">
                  <c:v>30086</c:v>
                </c:pt>
                <c:pt idx="10">
                  <c:v>30178</c:v>
                </c:pt>
                <c:pt idx="11">
                  <c:v>30270</c:v>
                </c:pt>
                <c:pt idx="12">
                  <c:v>30362</c:v>
                </c:pt>
                <c:pt idx="13">
                  <c:v>30451</c:v>
                </c:pt>
                <c:pt idx="14">
                  <c:v>30543</c:v>
                </c:pt>
                <c:pt idx="15">
                  <c:v>30635</c:v>
                </c:pt>
                <c:pt idx="16">
                  <c:v>30727</c:v>
                </c:pt>
                <c:pt idx="17">
                  <c:v>30817</c:v>
                </c:pt>
                <c:pt idx="18">
                  <c:v>30909</c:v>
                </c:pt>
                <c:pt idx="19">
                  <c:v>31001</c:v>
                </c:pt>
                <c:pt idx="20">
                  <c:v>31093</c:v>
                </c:pt>
                <c:pt idx="21">
                  <c:v>31182</c:v>
                </c:pt>
                <c:pt idx="22">
                  <c:v>31274</c:v>
                </c:pt>
                <c:pt idx="23">
                  <c:v>31366</c:v>
                </c:pt>
                <c:pt idx="24">
                  <c:v>31458</c:v>
                </c:pt>
                <c:pt idx="25">
                  <c:v>31547</c:v>
                </c:pt>
                <c:pt idx="26">
                  <c:v>31639</c:v>
                </c:pt>
                <c:pt idx="27">
                  <c:v>31731</c:v>
                </c:pt>
                <c:pt idx="28">
                  <c:v>31823</c:v>
                </c:pt>
                <c:pt idx="29">
                  <c:v>31912</c:v>
                </c:pt>
                <c:pt idx="30">
                  <c:v>32004</c:v>
                </c:pt>
                <c:pt idx="31">
                  <c:v>32096</c:v>
                </c:pt>
                <c:pt idx="32">
                  <c:v>32188</c:v>
                </c:pt>
                <c:pt idx="33">
                  <c:v>32278</c:v>
                </c:pt>
                <c:pt idx="34">
                  <c:v>32370</c:v>
                </c:pt>
                <c:pt idx="35">
                  <c:v>32462</c:v>
                </c:pt>
                <c:pt idx="36">
                  <c:v>32554</c:v>
                </c:pt>
                <c:pt idx="37">
                  <c:v>32643</c:v>
                </c:pt>
                <c:pt idx="38">
                  <c:v>32735</c:v>
                </c:pt>
                <c:pt idx="39">
                  <c:v>32827</c:v>
                </c:pt>
                <c:pt idx="40">
                  <c:v>32919</c:v>
                </c:pt>
                <c:pt idx="41">
                  <c:v>33008</c:v>
                </c:pt>
                <c:pt idx="42">
                  <c:v>33100</c:v>
                </c:pt>
                <c:pt idx="43">
                  <c:v>33192</c:v>
                </c:pt>
                <c:pt idx="44">
                  <c:v>33284</c:v>
                </c:pt>
                <c:pt idx="45">
                  <c:v>33373</c:v>
                </c:pt>
                <c:pt idx="46">
                  <c:v>33465</c:v>
                </c:pt>
                <c:pt idx="47">
                  <c:v>33557</c:v>
                </c:pt>
                <c:pt idx="48">
                  <c:v>33649</c:v>
                </c:pt>
                <c:pt idx="49">
                  <c:v>33739</c:v>
                </c:pt>
                <c:pt idx="50">
                  <c:v>33831</c:v>
                </c:pt>
                <c:pt idx="51">
                  <c:v>33923</c:v>
                </c:pt>
                <c:pt idx="52">
                  <c:v>34015</c:v>
                </c:pt>
                <c:pt idx="53">
                  <c:v>34104</c:v>
                </c:pt>
                <c:pt idx="54">
                  <c:v>34196</c:v>
                </c:pt>
                <c:pt idx="55">
                  <c:v>34288</c:v>
                </c:pt>
                <c:pt idx="56">
                  <c:v>34380</c:v>
                </c:pt>
                <c:pt idx="57">
                  <c:v>34469</c:v>
                </c:pt>
                <c:pt idx="58">
                  <c:v>34561</c:v>
                </c:pt>
                <c:pt idx="59">
                  <c:v>34653</c:v>
                </c:pt>
                <c:pt idx="60">
                  <c:v>34745</c:v>
                </c:pt>
                <c:pt idx="61">
                  <c:v>34834</c:v>
                </c:pt>
                <c:pt idx="62">
                  <c:v>34926</c:v>
                </c:pt>
                <c:pt idx="63">
                  <c:v>35018</c:v>
                </c:pt>
                <c:pt idx="64">
                  <c:v>35110</c:v>
                </c:pt>
                <c:pt idx="65">
                  <c:v>35200</c:v>
                </c:pt>
                <c:pt idx="66">
                  <c:v>35292</c:v>
                </c:pt>
                <c:pt idx="67">
                  <c:v>35384</c:v>
                </c:pt>
                <c:pt idx="68">
                  <c:v>35476</c:v>
                </c:pt>
                <c:pt idx="69">
                  <c:v>35565</c:v>
                </c:pt>
                <c:pt idx="70">
                  <c:v>35657</c:v>
                </c:pt>
                <c:pt idx="71">
                  <c:v>35749</c:v>
                </c:pt>
                <c:pt idx="72">
                  <c:v>35841</c:v>
                </c:pt>
                <c:pt idx="73">
                  <c:v>35930</c:v>
                </c:pt>
                <c:pt idx="74">
                  <c:v>36022</c:v>
                </c:pt>
                <c:pt idx="75">
                  <c:v>36114</c:v>
                </c:pt>
                <c:pt idx="76">
                  <c:v>36206</c:v>
                </c:pt>
                <c:pt idx="77">
                  <c:v>36295</c:v>
                </c:pt>
                <c:pt idx="78">
                  <c:v>36387</c:v>
                </c:pt>
                <c:pt idx="79">
                  <c:v>36479</c:v>
                </c:pt>
                <c:pt idx="80">
                  <c:v>36571</c:v>
                </c:pt>
                <c:pt idx="81">
                  <c:v>36661</c:v>
                </c:pt>
                <c:pt idx="82">
                  <c:v>36799</c:v>
                </c:pt>
                <c:pt idx="83">
                  <c:v>36891</c:v>
                </c:pt>
                <c:pt idx="84">
                  <c:v>36981</c:v>
                </c:pt>
                <c:pt idx="85">
                  <c:v>37072</c:v>
                </c:pt>
                <c:pt idx="86">
                  <c:v>37164</c:v>
                </c:pt>
                <c:pt idx="87">
                  <c:v>37256</c:v>
                </c:pt>
                <c:pt idx="88">
                  <c:v>37346</c:v>
                </c:pt>
                <c:pt idx="89">
                  <c:v>37437</c:v>
                </c:pt>
                <c:pt idx="90">
                  <c:v>37529</c:v>
                </c:pt>
                <c:pt idx="91">
                  <c:v>37621</c:v>
                </c:pt>
                <c:pt idx="92">
                  <c:v>37711</c:v>
                </c:pt>
                <c:pt idx="93">
                  <c:v>37802</c:v>
                </c:pt>
                <c:pt idx="94">
                  <c:v>37894</c:v>
                </c:pt>
                <c:pt idx="95">
                  <c:v>37986</c:v>
                </c:pt>
                <c:pt idx="96">
                  <c:v>38077</c:v>
                </c:pt>
                <c:pt idx="97">
                  <c:v>38168</c:v>
                </c:pt>
                <c:pt idx="98">
                  <c:v>38260</c:v>
                </c:pt>
                <c:pt idx="99">
                  <c:v>38352</c:v>
                </c:pt>
                <c:pt idx="100">
                  <c:v>38442</c:v>
                </c:pt>
                <c:pt idx="101">
                  <c:v>38533</c:v>
                </c:pt>
                <c:pt idx="102">
                  <c:v>38625</c:v>
                </c:pt>
                <c:pt idx="103">
                  <c:v>38717</c:v>
                </c:pt>
                <c:pt idx="104">
                  <c:v>38807</c:v>
                </c:pt>
                <c:pt idx="105">
                  <c:v>38898</c:v>
                </c:pt>
                <c:pt idx="106">
                  <c:v>38990</c:v>
                </c:pt>
                <c:pt idx="107">
                  <c:v>39082</c:v>
                </c:pt>
                <c:pt idx="108">
                  <c:v>39172</c:v>
                </c:pt>
                <c:pt idx="109">
                  <c:v>39263</c:v>
                </c:pt>
                <c:pt idx="110">
                  <c:v>39355</c:v>
                </c:pt>
                <c:pt idx="111">
                  <c:v>39447</c:v>
                </c:pt>
                <c:pt idx="112">
                  <c:v>39538</c:v>
                </c:pt>
                <c:pt idx="113">
                  <c:v>39629</c:v>
                </c:pt>
                <c:pt idx="114">
                  <c:v>39721</c:v>
                </c:pt>
                <c:pt idx="115">
                  <c:v>39813</c:v>
                </c:pt>
                <c:pt idx="116">
                  <c:v>39903</c:v>
                </c:pt>
                <c:pt idx="117">
                  <c:v>39994</c:v>
                </c:pt>
                <c:pt idx="118">
                  <c:v>40086</c:v>
                </c:pt>
                <c:pt idx="119">
                  <c:v>40178</c:v>
                </c:pt>
                <c:pt idx="120">
                  <c:v>40268</c:v>
                </c:pt>
                <c:pt idx="121">
                  <c:v>40359</c:v>
                </c:pt>
                <c:pt idx="122">
                  <c:v>40451</c:v>
                </c:pt>
                <c:pt idx="123">
                  <c:v>40543</c:v>
                </c:pt>
                <c:pt idx="124">
                  <c:v>40633</c:v>
                </c:pt>
                <c:pt idx="125">
                  <c:v>40724</c:v>
                </c:pt>
                <c:pt idx="126">
                  <c:v>40816</c:v>
                </c:pt>
                <c:pt idx="127">
                  <c:v>40908</c:v>
                </c:pt>
                <c:pt idx="128">
                  <c:v>40999</c:v>
                </c:pt>
                <c:pt idx="129">
                  <c:v>41090</c:v>
                </c:pt>
                <c:pt idx="130">
                  <c:v>41182</c:v>
                </c:pt>
                <c:pt idx="131">
                  <c:v>41274</c:v>
                </c:pt>
                <c:pt idx="132">
                  <c:v>41364</c:v>
                </c:pt>
                <c:pt idx="133">
                  <c:v>41455</c:v>
                </c:pt>
                <c:pt idx="134">
                  <c:v>41547</c:v>
                </c:pt>
                <c:pt idx="135">
                  <c:v>41639</c:v>
                </c:pt>
                <c:pt idx="136">
                  <c:v>41729</c:v>
                </c:pt>
                <c:pt idx="137">
                  <c:v>41820</c:v>
                </c:pt>
                <c:pt idx="138">
                  <c:v>41912</c:v>
                </c:pt>
                <c:pt idx="139">
                  <c:v>42004</c:v>
                </c:pt>
              </c:numCache>
            </c:numRef>
          </c:cat>
          <c:val>
            <c:numRef>
              <c:f>Sheet1!$B$3:$B$142</c:f>
              <c:numCache>
                <c:formatCode>0.00</c:formatCode>
                <c:ptCount val="140"/>
                <c:pt idx="0">
                  <c:v>1.2966901226031613</c:v>
                </c:pt>
                <c:pt idx="1">
                  <c:v>-7.9497355857438823</c:v>
                </c:pt>
                <c:pt idx="2">
                  <c:v>-0.74436233200636526</c:v>
                </c:pt>
                <c:pt idx="3">
                  <c:v>7.6103013316154655</c:v>
                </c:pt>
                <c:pt idx="4">
                  <c:v>8.5704170302783478</c:v>
                </c:pt>
                <c:pt idx="5">
                  <c:v>-3.1523374712285608</c:v>
                </c:pt>
                <c:pt idx="6">
                  <c:v>4.9501793383492254</c:v>
                </c:pt>
                <c:pt idx="7">
                  <c:v>-4.8893019029537497</c:v>
                </c:pt>
                <c:pt idx="8">
                  <c:v>-6.409096764316538</c:v>
                </c:pt>
                <c:pt idx="9">
                  <c:v>2.1893983739031948</c:v>
                </c:pt>
                <c:pt idx="10">
                  <c:v>-1.5329397387355499</c:v>
                </c:pt>
                <c:pt idx="11">
                  <c:v>0.31401972603906114</c:v>
                </c:pt>
                <c:pt idx="12">
                  <c:v>5.0671329542103933</c:v>
                </c:pt>
                <c:pt idx="13">
                  <c:v>9.298260610499737</c:v>
                </c:pt>
                <c:pt idx="14">
                  <c:v>8.1278800144847896</c:v>
                </c:pt>
                <c:pt idx="15">
                  <c:v>8.527740528730309</c:v>
                </c:pt>
                <c:pt idx="16">
                  <c:v>7.9876360547492142</c:v>
                </c:pt>
                <c:pt idx="17">
                  <c:v>7.0849631207584141</c:v>
                </c:pt>
                <c:pt idx="18">
                  <c:v>3.9413320142343444</c:v>
                </c:pt>
                <c:pt idx="19">
                  <c:v>3.3013146122816694</c:v>
                </c:pt>
                <c:pt idx="20">
                  <c:v>3.8277282299595372</c:v>
                </c:pt>
                <c:pt idx="21">
                  <c:v>3.4257895910590808</c:v>
                </c:pt>
                <c:pt idx="22">
                  <c:v>6.3975345849653671</c:v>
                </c:pt>
                <c:pt idx="23">
                  <c:v>3.0708844150061587</c:v>
                </c:pt>
                <c:pt idx="24">
                  <c:v>3.9029510401090706</c:v>
                </c:pt>
                <c:pt idx="25">
                  <c:v>1.6158973905949108</c:v>
                </c:pt>
                <c:pt idx="26">
                  <c:v>3.9137727977387904</c:v>
                </c:pt>
                <c:pt idx="27">
                  <c:v>1.9469106664294018</c:v>
                </c:pt>
                <c:pt idx="28">
                  <c:v>2.2327868418941632</c:v>
                </c:pt>
                <c:pt idx="29">
                  <c:v>4.3224847052238715</c:v>
                </c:pt>
                <c:pt idx="30">
                  <c:v>3.5175093840640326</c:v>
                </c:pt>
                <c:pt idx="31">
                  <c:v>7.0181744011980935</c:v>
                </c:pt>
                <c:pt idx="32">
                  <c:v>2.0863880655777711</c:v>
                </c:pt>
                <c:pt idx="33">
                  <c:v>5.2381891092411692</c:v>
                </c:pt>
                <c:pt idx="34">
                  <c:v>2.081134427087397</c:v>
                </c:pt>
                <c:pt idx="35">
                  <c:v>5.4485136570493475</c:v>
                </c:pt>
                <c:pt idx="36">
                  <c:v>3.8080511997968127</c:v>
                </c:pt>
                <c:pt idx="37">
                  <c:v>3.0260854547391234</c:v>
                </c:pt>
                <c:pt idx="38">
                  <c:v>3.2115217914252994</c:v>
                </c:pt>
                <c:pt idx="39">
                  <c:v>0.87578339606357936</c:v>
                </c:pt>
                <c:pt idx="40">
                  <c:v>4.2448304444168805</c:v>
                </c:pt>
                <c:pt idx="41">
                  <c:v>1.5989958630349799</c:v>
                </c:pt>
                <c:pt idx="42">
                  <c:v>-4.962933092522717E-3</c:v>
                </c:pt>
                <c:pt idx="43">
                  <c:v>-3.4581667673556082</c:v>
                </c:pt>
                <c:pt idx="44">
                  <c:v>-1.9236540701820122</c:v>
                </c:pt>
                <c:pt idx="45">
                  <c:v>2.7241827745931881</c:v>
                </c:pt>
                <c:pt idx="46">
                  <c:v>1.6948668806604728</c:v>
                </c:pt>
                <c:pt idx="47">
                  <c:v>1.5768914786802313</c:v>
                </c:pt>
                <c:pt idx="48">
                  <c:v>4.4649891063814655</c:v>
                </c:pt>
                <c:pt idx="49">
                  <c:v>4.3195060887651682</c:v>
                </c:pt>
                <c:pt idx="50">
                  <c:v>4.1932840980625441</c:v>
                </c:pt>
                <c:pt idx="51">
                  <c:v>4.2736160433059389</c:v>
                </c:pt>
                <c:pt idx="52">
                  <c:v>0.73864168816766274</c:v>
                </c:pt>
                <c:pt idx="53">
                  <c:v>2.5813931206901675</c:v>
                </c:pt>
                <c:pt idx="54">
                  <c:v>2.1236053438570046</c:v>
                </c:pt>
                <c:pt idx="55">
                  <c:v>5.3898309073929775</c:v>
                </c:pt>
                <c:pt idx="56">
                  <c:v>3.948974254322037</c:v>
                </c:pt>
                <c:pt idx="57">
                  <c:v>5.5854241166423364</c:v>
                </c:pt>
                <c:pt idx="58">
                  <c:v>2.6020691405470586</c:v>
                </c:pt>
                <c:pt idx="59">
                  <c:v>4.5173660885375444</c:v>
                </c:pt>
                <c:pt idx="60">
                  <c:v>0.98549431218626349</c:v>
                </c:pt>
                <c:pt idx="61">
                  <c:v>0.86258143278950028</c:v>
                </c:pt>
                <c:pt idx="62">
                  <c:v>3.4036855327841176</c:v>
                </c:pt>
                <c:pt idx="63">
                  <c:v>2.8185703440575471</c:v>
                </c:pt>
                <c:pt idx="64">
                  <c:v>2.7677286176750933</c:v>
                </c:pt>
                <c:pt idx="65">
                  <c:v>7.0981675135225704</c:v>
                </c:pt>
                <c:pt idx="66">
                  <c:v>3.5238551200339461</c:v>
                </c:pt>
                <c:pt idx="67">
                  <c:v>4.4392519033268165</c:v>
                </c:pt>
                <c:pt idx="68">
                  <c:v>3.1088339424367519</c:v>
                </c:pt>
                <c:pt idx="69">
                  <c:v>6.0674402872713502</c:v>
                </c:pt>
                <c:pt idx="70">
                  <c:v>5.1148510154860301</c:v>
                </c:pt>
                <c:pt idx="71">
                  <c:v>3.1041453214535553</c:v>
                </c:pt>
                <c:pt idx="72">
                  <c:v>3.8304625019987633</c:v>
                </c:pt>
                <c:pt idx="73">
                  <c:v>3.6476477832857901</c:v>
                </c:pt>
                <c:pt idx="74">
                  <c:v>5.3828240613925216</c:v>
                </c:pt>
                <c:pt idx="75">
                  <c:v>7.1062107457388306</c:v>
                </c:pt>
                <c:pt idx="76">
                  <c:v>3.6110283655614417</c:v>
                </c:pt>
                <c:pt idx="77">
                  <c:v>3.1609673291502105</c:v>
                </c:pt>
                <c:pt idx="78">
                  <c:v>5.1858862228096658</c:v>
                </c:pt>
                <c:pt idx="79">
                  <c:v>7.3827736813918223</c:v>
                </c:pt>
                <c:pt idx="80">
                  <c:v>1.0463622936184518</c:v>
                </c:pt>
                <c:pt idx="81">
                  <c:v>8.0373293354211839</c:v>
                </c:pt>
                <c:pt idx="82">
                  <c:v>0.33438838185202491</c:v>
                </c:pt>
                <c:pt idx="83">
                  <c:v>2.3852820354232289</c:v>
                </c:pt>
                <c:pt idx="84">
                  <c:v>-1.3098515591326458</c:v>
                </c:pt>
                <c:pt idx="85">
                  <c:v>2.6495854697423882</c:v>
                </c:pt>
                <c:pt idx="86">
                  <c:v>-1.0929912054222661</c:v>
                </c:pt>
                <c:pt idx="87">
                  <c:v>1.4184050038232865</c:v>
                </c:pt>
                <c:pt idx="88">
                  <c:v>3.4821476423842146</c:v>
                </c:pt>
                <c:pt idx="89">
                  <c:v>2.1392904975718428</c:v>
                </c:pt>
                <c:pt idx="90">
                  <c:v>2.0117424082692432</c:v>
                </c:pt>
                <c:pt idx="91">
                  <c:v>8.2810015577794466E-2</c:v>
                </c:pt>
                <c:pt idx="92">
                  <c:v>1.3900897870070539</c:v>
                </c:pt>
                <c:pt idx="93">
                  <c:v>3.4319408053997669</c:v>
                </c:pt>
                <c:pt idx="94">
                  <c:v>6.7483769561525104</c:v>
                </c:pt>
                <c:pt idx="95">
                  <c:v>3.6669298447479255</c:v>
                </c:pt>
                <c:pt idx="96">
                  <c:v>2.6610066749048742</c:v>
                </c:pt>
                <c:pt idx="97">
                  <c:v>2.5996695028217109</c:v>
                </c:pt>
                <c:pt idx="98">
                  <c:v>3.0114733123986377</c:v>
                </c:pt>
                <c:pt idx="99">
                  <c:v>3.3121931478792042</c:v>
                </c:pt>
                <c:pt idx="100">
                  <c:v>4.1911465645574086</c:v>
                </c:pt>
                <c:pt idx="101">
                  <c:v>1.792184007370468</c:v>
                </c:pt>
                <c:pt idx="102">
                  <c:v>3.2136566952008168</c:v>
                </c:pt>
                <c:pt idx="103">
                  <c:v>2.0710607632048887</c:v>
                </c:pt>
                <c:pt idx="104">
                  <c:v>5.1468674343402769</c:v>
                </c:pt>
                <c:pt idx="105">
                  <c:v>1.6320525657251626</c:v>
                </c:pt>
                <c:pt idx="106">
                  <c:v>5.2525266998015879E-2</c:v>
                </c:pt>
                <c:pt idx="107">
                  <c:v>2.745892974432397</c:v>
                </c:pt>
                <c:pt idx="108">
                  <c:v>0.54411814371748657</c:v>
                </c:pt>
                <c:pt idx="109">
                  <c:v>3.6487380449201412</c:v>
                </c:pt>
                <c:pt idx="110">
                  <c:v>2.9531453136087493</c:v>
                </c:pt>
                <c:pt idx="111">
                  <c:v>1.7048647256337817</c:v>
                </c:pt>
                <c:pt idx="112">
                  <c:v>-1.7651711860554473</c:v>
                </c:pt>
                <c:pt idx="113">
                  <c:v>1.3240990167903588</c:v>
                </c:pt>
                <c:pt idx="114">
                  <c:v>-3.6629435944735333</c:v>
                </c:pt>
                <c:pt idx="115">
                  <c:v>-8.8903043480995425</c:v>
                </c:pt>
                <c:pt idx="116">
                  <c:v>-6.6663141016198493</c:v>
                </c:pt>
                <c:pt idx="117">
                  <c:v>-0.68997580399418157</c:v>
                </c:pt>
                <c:pt idx="118">
                  <c:v>1.6940275369854441</c:v>
                </c:pt>
                <c:pt idx="119">
                  <c:v>3.8027103162491467</c:v>
                </c:pt>
                <c:pt idx="120">
                  <c:v>3.9338973677444558</c:v>
                </c:pt>
                <c:pt idx="121">
                  <c:v>3.7874561979797106</c:v>
                </c:pt>
                <c:pt idx="122">
                  <c:v>2.5074439477312152</c:v>
                </c:pt>
                <c:pt idx="123">
                  <c:v>2.349255145811413</c:v>
                </c:pt>
                <c:pt idx="124">
                  <c:v>0.35761874866846471</c:v>
                </c:pt>
                <c:pt idx="125">
                  <c:v>1.3341202501406393</c:v>
                </c:pt>
                <c:pt idx="126">
                  <c:v>1.8145356374093198</c:v>
                </c:pt>
                <c:pt idx="127">
                  <c:v>2.9545623231393283</c:v>
                </c:pt>
                <c:pt idx="128">
                  <c:v>1.8595782966225998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GDP Pct Forecast</c:v>
                </c:pt>
              </c:strCache>
            </c:strRef>
          </c:tx>
          <c:spPr>
            <a:ln w="44442">
              <a:solidFill>
                <a:srgbClr val="D60093"/>
              </a:solidFill>
              <a:prstDash val="sysDash"/>
            </a:ln>
          </c:spPr>
          <c:marker>
            <c:symbol val="none"/>
          </c:marker>
          <c:dPt>
            <c:idx val="121"/>
            <c:spPr>
              <a:ln>
                <a:solidFill>
                  <a:srgbClr val="D60093"/>
                </a:solidFill>
                <a:prstDash val="sysDash"/>
              </a:ln>
            </c:spPr>
          </c:dPt>
          <c:dPt>
            <c:idx val="122"/>
            <c:spPr>
              <a:ln>
                <a:solidFill>
                  <a:srgbClr val="D60093"/>
                </a:solidFill>
                <a:prstDash val="sysDash"/>
              </a:ln>
            </c:spPr>
          </c:dPt>
          <c:cat>
            <c:numRef>
              <c:f>Sheet1!$A$3:$A$142</c:f>
              <c:numCache>
                <c:formatCode>dd\-mmm\-yy</c:formatCode>
                <c:ptCount val="140"/>
                <c:pt idx="0">
                  <c:v>29266</c:v>
                </c:pt>
                <c:pt idx="1">
                  <c:v>29356</c:v>
                </c:pt>
                <c:pt idx="2">
                  <c:v>29448</c:v>
                </c:pt>
                <c:pt idx="3">
                  <c:v>29540</c:v>
                </c:pt>
                <c:pt idx="4">
                  <c:v>29632</c:v>
                </c:pt>
                <c:pt idx="5">
                  <c:v>29721</c:v>
                </c:pt>
                <c:pt idx="6">
                  <c:v>29813</c:v>
                </c:pt>
                <c:pt idx="7">
                  <c:v>29905</c:v>
                </c:pt>
                <c:pt idx="8">
                  <c:v>29997</c:v>
                </c:pt>
                <c:pt idx="9">
                  <c:v>30086</c:v>
                </c:pt>
                <c:pt idx="10">
                  <c:v>30178</c:v>
                </c:pt>
                <c:pt idx="11">
                  <c:v>30270</c:v>
                </c:pt>
                <c:pt idx="12">
                  <c:v>30362</c:v>
                </c:pt>
                <c:pt idx="13">
                  <c:v>30451</c:v>
                </c:pt>
                <c:pt idx="14">
                  <c:v>30543</c:v>
                </c:pt>
                <c:pt idx="15">
                  <c:v>30635</c:v>
                </c:pt>
                <c:pt idx="16">
                  <c:v>30727</c:v>
                </c:pt>
                <c:pt idx="17">
                  <c:v>30817</c:v>
                </c:pt>
                <c:pt idx="18">
                  <c:v>30909</c:v>
                </c:pt>
                <c:pt idx="19">
                  <c:v>31001</c:v>
                </c:pt>
                <c:pt idx="20">
                  <c:v>31093</c:v>
                </c:pt>
                <c:pt idx="21">
                  <c:v>31182</c:v>
                </c:pt>
                <c:pt idx="22">
                  <c:v>31274</c:v>
                </c:pt>
                <c:pt idx="23">
                  <c:v>31366</c:v>
                </c:pt>
                <c:pt idx="24">
                  <c:v>31458</c:v>
                </c:pt>
                <c:pt idx="25">
                  <c:v>31547</c:v>
                </c:pt>
                <c:pt idx="26">
                  <c:v>31639</c:v>
                </c:pt>
                <c:pt idx="27">
                  <c:v>31731</c:v>
                </c:pt>
                <c:pt idx="28">
                  <c:v>31823</c:v>
                </c:pt>
                <c:pt idx="29">
                  <c:v>31912</c:v>
                </c:pt>
                <c:pt idx="30">
                  <c:v>32004</c:v>
                </c:pt>
                <c:pt idx="31">
                  <c:v>32096</c:v>
                </c:pt>
                <c:pt idx="32">
                  <c:v>32188</c:v>
                </c:pt>
                <c:pt idx="33">
                  <c:v>32278</c:v>
                </c:pt>
                <c:pt idx="34">
                  <c:v>32370</c:v>
                </c:pt>
                <c:pt idx="35">
                  <c:v>32462</c:v>
                </c:pt>
                <c:pt idx="36">
                  <c:v>32554</c:v>
                </c:pt>
                <c:pt idx="37">
                  <c:v>32643</c:v>
                </c:pt>
                <c:pt idx="38">
                  <c:v>32735</c:v>
                </c:pt>
                <c:pt idx="39">
                  <c:v>32827</c:v>
                </c:pt>
                <c:pt idx="40">
                  <c:v>32919</c:v>
                </c:pt>
                <c:pt idx="41">
                  <c:v>33008</c:v>
                </c:pt>
                <c:pt idx="42">
                  <c:v>33100</c:v>
                </c:pt>
                <c:pt idx="43">
                  <c:v>33192</c:v>
                </c:pt>
                <c:pt idx="44">
                  <c:v>33284</c:v>
                </c:pt>
                <c:pt idx="45">
                  <c:v>33373</c:v>
                </c:pt>
                <c:pt idx="46">
                  <c:v>33465</c:v>
                </c:pt>
                <c:pt idx="47">
                  <c:v>33557</c:v>
                </c:pt>
                <c:pt idx="48">
                  <c:v>33649</c:v>
                </c:pt>
                <c:pt idx="49">
                  <c:v>33739</c:v>
                </c:pt>
                <c:pt idx="50">
                  <c:v>33831</c:v>
                </c:pt>
                <c:pt idx="51">
                  <c:v>33923</c:v>
                </c:pt>
                <c:pt idx="52">
                  <c:v>34015</c:v>
                </c:pt>
                <c:pt idx="53">
                  <c:v>34104</c:v>
                </c:pt>
                <c:pt idx="54">
                  <c:v>34196</c:v>
                </c:pt>
                <c:pt idx="55">
                  <c:v>34288</c:v>
                </c:pt>
                <c:pt idx="56">
                  <c:v>34380</c:v>
                </c:pt>
                <c:pt idx="57">
                  <c:v>34469</c:v>
                </c:pt>
                <c:pt idx="58">
                  <c:v>34561</c:v>
                </c:pt>
                <c:pt idx="59">
                  <c:v>34653</c:v>
                </c:pt>
                <c:pt idx="60">
                  <c:v>34745</c:v>
                </c:pt>
                <c:pt idx="61">
                  <c:v>34834</c:v>
                </c:pt>
                <c:pt idx="62">
                  <c:v>34926</c:v>
                </c:pt>
                <c:pt idx="63">
                  <c:v>35018</c:v>
                </c:pt>
                <c:pt idx="64">
                  <c:v>35110</c:v>
                </c:pt>
                <c:pt idx="65">
                  <c:v>35200</c:v>
                </c:pt>
                <c:pt idx="66">
                  <c:v>35292</c:v>
                </c:pt>
                <c:pt idx="67">
                  <c:v>35384</c:v>
                </c:pt>
                <c:pt idx="68">
                  <c:v>35476</c:v>
                </c:pt>
                <c:pt idx="69">
                  <c:v>35565</c:v>
                </c:pt>
                <c:pt idx="70">
                  <c:v>35657</c:v>
                </c:pt>
                <c:pt idx="71">
                  <c:v>35749</c:v>
                </c:pt>
                <c:pt idx="72">
                  <c:v>35841</c:v>
                </c:pt>
                <c:pt idx="73">
                  <c:v>35930</c:v>
                </c:pt>
                <c:pt idx="74">
                  <c:v>36022</c:v>
                </c:pt>
                <c:pt idx="75">
                  <c:v>36114</c:v>
                </c:pt>
                <c:pt idx="76">
                  <c:v>36206</c:v>
                </c:pt>
                <c:pt idx="77">
                  <c:v>36295</c:v>
                </c:pt>
                <c:pt idx="78">
                  <c:v>36387</c:v>
                </c:pt>
                <c:pt idx="79">
                  <c:v>36479</c:v>
                </c:pt>
                <c:pt idx="80">
                  <c:v>36571</c:v>
                </c:pt>
                <c:pt idx="81">
                  <c:v>36661</c:v>
                </c:pt>
                <c:pt idx="82">
                  <c:v>36799</c:v>
                </c:pt>
                <c:pt idx="83">
                  <c:v>36891</c:v>
                </c:pt>
                <c:pt idx="84">
                  <c:v>36981</c:v>
                </c:pt>
                <c:pt idx="85">
                  <c:v>37072</c:v>
                </c:pt>
                <c:pt idx="86">
                  <c:v>37164</c:v>
                </c:pt>
                <c:pt idx="87">
                  <c:v>37256</c:v>
                </c:pt>
                <c:pt idx="88">
                  <c:v>37346</c:v>
                </c:pt>
                <c:pt idx="89">
                  <c:v>37437</c:v>
                </c:pt>
                <c:pt idx="90">
                  <c:v>37529</c:v>
                </c:pt>
                <c:pt idx="91">
                  <c:v>37621</c:v>
                </c:pt>
                <c:pt idx="92">
                  <c:v>37711</c:v>
                </c:pt>
                <c:pt idx="93">
                  <c:v>37802</c:v>
                </c:pt>
                <c:pt idx="94">
                  <c:v>37894</c:v>
                </c:pt>
                <c:pt idx="95">
                  <c:v>37986</c:v>
                </c:pt>
                <c:pt idx="96">
                  <c:v>38077</c:v>
                </c:pt>
                <c:pt idx="97">
                  <c:v>38168</c:v>
                </c:pt>
                <c:pt idx="98">
                  <c:v>38260</c:v>
                </c:pt>
                <c:pt idx="99">
                  <c:v>38352</c:v>
                </c:pt>
                <c:pt idx="100">
                  <c:v>38442</c:v>
                </c:pt>
                <c:pt idx="101">
                  <c:v>38533</c:v>
                </c:pt>
                <c:pt idx="102">
                  <c:v>38625</c:v>
                </c:pt>
                <c:pt idx="103">
                  <c:v>38717</c:v>
                </c:pt>
                <c:pt idx="104">
                  <c:v>38807</c:v>
                </c:pt>
                <c:pt idx="105">
                  <c:v>38898</c:v>
                </c:pt>
                <c:pt idx="106">
                  <c:v>38990</c:v>
                </c:pt>
                <c:pt idx="107">
                  <c:v>39082</c:v>
                </c:pt>
                <c:pt idx="108">
                  <c:v>39172</c:v>
                </c:pt>
                <c:pt idx="109">
                  <c:v>39263</c:v>
                </c:pt>
                <c:pt idx="110">
                  <c:v>39355</c:v>
                </c:pt>
                <c:pt idx="111">
                  <c:v>39447</c:v>
                </c:pt>
                <c:pt idx="112">
                  <c:v>39538</c:v>
                </c:pt>
                <c:pt idx="113">
                  <c:v>39629</c:v>
                </c:pt>
                <c:pt idx="114">
                  <c:v>39721</c:v>
                </c:pt>
                <c:pt idx="115">
                  <c:v>39813</c:v>
                </c:pt>
                <c:pt idx="116">
                  <c:v>39903</c:v>
                </c:pt>
                <c:pt idx="117">
                  <c:v>39994</c:v>
                </c:pt>
                <c:pt idx="118">
                  <c:v>40086</c:v>
                </c:pt>
                <c:pt idx="119">
                  <c:v>40178</c:v>
                </c:pt>
                <c:pt idx="120">
                  <c:v>40268</c:v>
                </c:pt>
                <c:pt idx="121">
                  <c:v>40359</c:v>
                </c:pt>
                <c:pt idx="122">
                  <c:v>40451</c:v>
                </c:pt>
                <c:pt idx="123">
                  <c:v>40543</c:v>
                </c:pt>
                <c:pt idx="124">
                  <c:v>40633</c:v>
                </c:pt>
                <c:pt idx="125">
                  <c:v>40724</c:v>
                </c:pt>
                <c:pt idx="126">
                  <c:v>40816</c:v>
                </c:pt>
                <c:pt idx="127">
                  <c:v>40908</c:v>
                </c:pt>
                <c:pt idx="128">
                  <c:v>40999</c:v>
                </c:pt>
                <c:pt idx="129">
                  <c:v>41090</c:v>
                </c:pt>
                <c:pt idx="130">
                  <c:v>41182</c:v>
                </c:pt>
                <c:pt idx="131">
                  <c:v>41274</c:v>
                </c:pt>
                <c:pt idx="132">
                  <c:v>41364</c:v>
                </c:pt>
                <c:pt idx="133">
                  <c:v>41455</c:v>
                </c:pt>
                <c:pt idx="134">
                  <c:v>41547</c:v>
                </c:pt>
                <c:pt idx="135">
                  <c:v>41639</c:v>
                </c:pt>
                <c:pt idx="136">
                  <c:v>41729</c:v>
                </c:pt>
                <c:pt idx="137">
                  <c:v>41820</c:v>
                </c:pt>
                <c:pt idx="138">
                  <c:v>41912</c:v>
                </c:pt>
                <c:pt idx="139">
                  <c:v>42004</c:v>
                </c:pt>
              </c:numCache>
            </c:numRef>
          </c:cat>
          <c:val>
            <c:numRef>
              <c:f>Sheet1!$C$3:$C$142</c:f>
              <c:numCache>
                <c:formatCode>General</c:formatCode>
                <c:ptCount val="140"/>
                <c:pt idx="129" formatCode="0.00">
                  <c:v>1.4580172474714099</c:v>
                </c:pt>
                <c:pt idx="130" formatCode="0.00">
                  <c:v>1.5736215189918299</c:v>
                </c:pt>
                <c:pt idx="131" formatCode="0.00">
                  <c:v>1.74129110378505</c:v>
                </c:pt>
                <c:pt idx="132" formatCode="0.00">
                  <c:v>2.2736572782095812</c:v>
                </c:pt>
                <c:pt idx="133" formatCode="0.00">
                  <c:v>2.3946823090414089</c:v>
                </c:pt>
                <c:pt idx="134" formatCode="0.00">
                  <c:v>2.5165823278195285</c:v>
                </c:pt>
                <c:pt idx="135" formatCode="0.00">
                  <c:v>2.6280635410018713</c:v>
                </c:pt>
                <c:pt idx="136" formatCode="0.00">
                  <c:v>2.6155716199083301</c:v>
                </c:pt>
                <c:pt idx="137" formatCode="0.00">
                  <c:v>2.7775618437463128</c:v>
                </c:pt>
                <c:pt idx="138" formatCode="0.00">
                  <c:v>2.6631852140186498</c:v>
                </c:pt>
                <c:pt idx="139" formatCode="0.00">
                  <c:v>2.6327177436468601</c:v>
                </c:pt>
              </c:numCache>
            </c:numRef>
          </c:val>
        </c:ser>
        <c:dLbls/>
        <c:marker val="1"/>
        <c:axId val="185939840"/>
        <c:axId val="180670848"/>
      </c:lineChart>
      <c:dateAx>
        <c:axId val="185939840"/>
        <c:scaling>
          <c:orientation val="minMax"/>
        </c:scaling>
        <c:axPos val="b"/>
        <c:numFmt formatCode="[$-409]mmm\-yy;@" sourceLinked="0"/>
        <c:tickLblPos val="low"/>
        <c:txPr>
          <a:bodyPr rot="-5400000" vert="horz"/>
          <a:lstStyle/>
          <a:p>
            <a:pPr>
              <a:defRPr sz="1800" b="0" baseline="0">
                <a:solidFill>
                  <a:schemeClr val="bg1"/>
                </a:solidFill>
              </a:defRPr>
            </a:pPr>
            <a:endParaRPr lang="en-US"/>
          </a:p>
        </c:txPr>
        <c:crossAx val="180670848"/>
        <c:crosses val="autoZero"/>
        <c:lblOffset val="100"/>
        <c:baseTimeUnit val="months"/>
        <c:majorUnit val="24"/>
        <c:majorTimeUnit val="months"/>
      </c:dateAx>
      <c:valAx>
        <c:axId val="180670848"/>
        <c:scaling>
          <c:orientation val="minMax"/>
        </c:scaling>
        <c:axPos val="l"/>
        <c:majorGridlines/>
        <c:numFmt formatCode="General" sourceLinked="0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800" baseline="0">
                <a:solidFill>
                  <a:schemeClr val="bg1"/>
                </a:solidFill>
              </a:defRPr>
            </a:pPr>
            <a:endParaRPr lang="en-US"/>
          </a:p>
        </c:txPr>
        <c:crossAx val="185939840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plotArea>
      <c:layout>
        <c:manualLayout>
          <c:layoutTarget val="inner"/>
          <c:xMode val="edge"/>
          <c:yMode val="edge"/>
          <c:x val="9.7584913576556728E-2"/>
          <c:y val="5.0529356956740504E-2"/>
          <c:w val="0.87613183220519186"/>
          <c:h val="0.79227978664430165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D60093"/>
            </a:solidFill>
            <a:ln w="9525">
              <a:solidFill>
                <a:srgbClr val="FF66FF"/>
              </a:solidFill>
            </a:ln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3888888888889509E-2"/>
                  <c:y val="2.8060326608945001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969</a:t>
                    </a:r>
                    <a:endParaRPr lang="en-US" sz="1400" b="0" i="0" u="none" strike="noStrike" kern="1200" baseline="0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5431724880543801E-3"/>
                  <c:y val="8.4180979826834704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1,125</a:t>
                    </a:r>
                    <a:endParaRPr lang="en-US" sz="1400" b="0" i="0" u="none" strike="noStrike" kern="1200" baseline="0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Val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layout>
                <c:manualLayout>
                  <c:x val="-1.2020767140949486E-2"/>
                  <c:y val="1.982220764663031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i="0" u="none" strike="noStrike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t>1,329</a:t>
                    </a:r>
                    <a:endParaRPr lang="en-US" sz="1400" b="0" i="0" u="none" strike="noStrike" kern="1200" baseline="0" dirty="0" smtClean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Val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layout/>
              <c:tx>
                <c:rich>
                  <a:bodyPr/>
                  <a:lstStyle/>
                  <a:p>
                    <a:r>
                      <a:rPr lang="en-US" smtClean="0"/>
                      <a:t>1,349</a:t>
                    </a:r>
                    <a:endParaRPr lang="en-US" dirty="0"/>
                  </a:p>
                </c:rich>
              </c:tx>
              <c:showVal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numFmt formatCode="#,##0" sourceLinked="0"/>
            <c:txPr>
              <a:bodyPr/>
              <a:lstStyle/>
              <a:p>
                <a:pPr algn="ctr" rtl="0">
                  <a:defRPr sz="1400" b="1">
                    <a:solidFill>
                      <a:schemeClr val="bg1"/>
                    </a:solidFill>
                    <a:latin typeface="+mn-lt"/>
                  </a:defRPr>
                </a:pPr>
                <a:endParaRPr lang="en-US"/>
              </a:p>
            </c:txPr>
            <c:showVal val="1"/>
          </c:dLbls>
          <c:cat>
            <c:numRef>
              <c:f>Sheet1!$A$5:$A$51</c:f>
              <c:numCache>
                <c:formatCode>General</c:formatCode>
                <c:ptCount val="47"/>
                <c:pt idx="0" formatCode="0">
                  <c:v>1960</c:v>
                </c:pt>
                <c:pt idx="2" formatCode="0">
                  <c:v>1969</c:v>
                </c:pt>
                <c:pt idx="3" formatCode="0">
                  <c:v>1970</c:v>
                </c:pt>
                <c:pt idx="4" formatCode="0">
                  <c:v>1971</c:v>
                </c:pt>
                <c:pt idx="5" formatCode="0">
                  <c:v>1972</c:v>
                </c:pt>
                <c:pt idx="6" formatCode="0">
                  <c:v>1973</c:v>
                </c:pt>
                <c:pt idx="7" formatCode="0">
                  <c:v>1974</c:v>
                </c:pt>
                <c:pt idx="8" formatCode="0">
                  <c:v>1975</c:v>
                </c:pt>
                <c:pt idx="9" formatCode="0">
                  <c:v>1976</c:v>
                </c:pt>
                <c:pt idx="10" formatCode="0">
                  <c:v>1977</c:v>
                </c:pt>
                <c:pt idx="11" formatCode="0">
                  <c:v>1978</c:v>
                </c:pt>
                <c:pt idx="12" formatCode="0">
                  <c:v>1979</c:v>
                </c:pt>
                <c:pt idx="13" formatCode="0">
                  <c:v>1980</c:v>
                </c:pt>
                <c:pt idx="14" formatCode="0">
                  <c:v>1981</c:v>
                </c:pt>
                <c:pt idx="15" formatCode="0">
                  <c:v>1982</c:v>
                </c:pt>
                <c:pt idx="16" formatCode="0">
                  <c:v>1983</c:v>
                </c:pt>
                <c:pt idx="17" formatCode="0">
                  <c:v>1984</c:v>
                </c:pt>
                <c:pt idx="18" formatCode="0">
                  <c:v>1985</c:v>
                </c:pt>
                <c:pt idx="19" formatCode="0">
                  <c:v>1986</c:v>
                </c:pt>
                <c:pt idx="20" formatCode="0">
                  <c:v>1987</c:v>
                </c:pt>
                <c:pt idx="21" formatCode="0">
                  <c:v>1988</c:v>
                </c:pt>
                <c:pt idx="22" formatCode="0">
                  <c:v>1989</c:v>
                </c:pt>
                <c:pt idx="23" formatCode="0">
                  <c:v>1990</c:v>
                </c:pt>
                <c:pt idx="24" formatCode="0">
                  <c:v>1991</c:v>
                </c:pt>
                <c:pt idx="25" formatCode="0">
                  <c:v>1992</c:v>
                </c:pt>
                <c:pt idx="26" formatCode="0">
                  <c:v>1993</c:v>
                </c:pt>
                <c:pt idx="27" formatCode="0">
                  <c:v>1994</c:v>
                </c:pt>
                <c:pt idx="28" formatCode="0">
                  <c:v>1995</c:v>
                </c:pt>
                <c:pt idx="29" formatCode="0">
                  <c:v>1996</c:v>
                </c:pt>
                <c:pt idx="30" formatCode="0">
                  <c:v>1997</c:v>
                </c:pt>
                <c:pt idx="31" formatCode="0">
                  <c:v>1998</c:v>
                </c:pt>
                <c:pt idx="32" formatCode="0">
                  <c:v>1999</c:v>
                </c:pt>
                <c:pt idx="33" formatCode="0">
                  <c:v>2000</c:v>
                </c:pt>
                <c:pt idx="34" formatCode="0">
                  <c:v>2001</c:v>
                </c:pt>
                <c:pt idx="35" formatCode="0">
                  <c:v>2002</c:v>
                </c:pt>
                <c:pt idx="36" formatCode="0">
                  <c:v>2003</c:v>
                </c:pt>
                <c:pt idx="37" formatCode="0">
                  <c:v>2004</c:v>
                </c:pt>
                <c:pt idx="38" formatCode="0">
                  <c:v>2005</c:v>
                </c:pt>
                <c:pt idx="39" formatCode="0">
                  <c:v>2006</c:v>
                </c:pt>
                <c:pt idx="40" formatCode="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</c:numCache>
            </c:numRef>
          </c:cat>
          <c:val>
            <c:numRef>
              <c:f>Sheet1!$B$5:$B$51</c:f>
              <c:numCache>
                <c:formatCode>General</c:formatCode>
                <c:ptCount val="47"/>
                <c:pt idx="0" formatCode="#,##0">
                  <c:v>969326</c:v>
                </c:pt>
                <c:pt idx="2" formatCode="#,##0">
                  <c:v>1114759</c:v>
                </c:pt>
                <c:pt idx="3" formatCode="#,##0">
                  <c:v>1125058</c:v>
                </c:pt>
                <c:pt idx="4" formatCode="#,##0">
                  <c:v>1147392</c:v>
                </c:pt>
                <c:pt idx="5" formatCode="#,##0">
                  <c:v>1168025</c:v>
                </c:pt>
                <c:pt idx="6" formatCode="#,##0">
                  <c:v>1177476</c:v>
                </c:pt>
                <c:pt idx="7" formatCode="#,##0">
                  <c:v>1182845</c:v>
                </c:pt>
                <c:pt idx="8" formatCode="#,##0">
                  <c:v>1196823</c:v>
                </c:pt>
                <c:pt idx="9" formatCode="#,##0">
                  <c:v>1219476</c:v>
                </c:pt>
                <c:pt idx="10" formatCode="#,##0">
                  <c:v>1234681</c:v>
                </c:pt>
                <c:pt idx="11" formatCode="#,##0">
                  <c:v>1249305</c:v>
                </c:pt>
                <c:pt idx="12" formatCode="#,##0">
                  <c:v>1264325</c:v>
                </c:pt>
                <c:pt idx="13" formatCode="#,##0">
                  <c:v>1284782</c:v>
                </c:pt>
                <c:pt idx="14" formatCode="#,##0">
                  <c:v>1300864</c:v>
                </c:pt>
                <c:pt idx="15" formatCode="#,##0">
                  <c:v>1319109</c:v>
                </c:pt>
                <c:pt idx="16" formatCode="#,##0">
                  <c:v>1329302</c:v>
                </c:pt>
                <c:pt idx="17" formatCode="#,##0">
                  <c:v>1328430</c:v>
                </c:pt>
                <c:pt idx="18" formatCode="#,##0">
                  <c:v>1327871</c:v>
                </c:pt>
                <c:pt idx="19" formatCode="#,##0">
                  <c:v>1325604</c:v>
                </c:pt>
                <c:pt idx="20" formatCode="#,##0">
                  <c:v>1305749</c:v>
                </c:pt>
                <c:pt idx="21" formatCode="#,##0">
                  <c:v>1288950</c:v>
                </c:pt>
                <c:pt idx="22" formatCode="#,##0">
                  <c:v>1275840</c:v>
                </c:pt>
                <c:pt idx="23" formatCode="#,##0">
                  <c:v>1264281.5</c:v>
                </c:pt>
                <c:pt idx="24" formatCode="#,##0">
                  <c:v>1274205</c:v>
                </c:pt>
                <c:pt idx="25" formatCode="#,##0">
                  <c:v>1286321</c:v>
                </c:pt>
                <c:pt idx="26" formatCode="#,##0">
                  <c:v>1294355</c:v>
                </c:pt>
                <c:pt idx="27" formatCode="#,##0">
                  <c:v>1302467</c:v>
                </c:pt>
                <c:pt idx="28" formatCode="#,##0">
                  <c:v>1309309</c:v>
                </c:pt>
                <c:pt idx="29" formatCode="#,##0">
                  <c:v>1310198</c:v>
                </c:pt>
                <c:pt idx="30" formatCode="#,##0">
                  <c:v>1312573</c:v>
                </c:pt>
                <c:pt idx="31" formatCode="#,##0">
                  <c:v>1314450</c:v>
                </c:pt>
                <c:pt idx="32" formatCode="#,##0">
                  <c:v>1317149</c:v>
                </c:pt>
                <c:pt idx="33" formatCode="#,##0">
                  <c:v>1318079</c:v>
                </c:pt>
                <c:pt idx="34" formatCode="#,##0">
                  <c:v>1323237</c:v>
                </c:pt>
                <c:pt idx="35" formatCode="#,##0">
                  <c:v>1333273</c:v>
                </c:pt>
                <c:pt idx="36" formatCode="#,##0">
                  <c:v>1343872</c:v>
                </c:pt>
                <c:pt idx="37" formatCode="#,##0">
                  <c:v>1356470</c:v>
                </c:pt>
                <c:pt idx="38" formatCode="#,##0">
                  <c:v>964101.66666666709</c:v>
                </c:pt>
                <c:pt idx="39" formatCode="#,##0">
                  <c:v>977754.57142857148</c:v>
                </c:pt>
                <c:pt idx="40" formatCode="#,##0">
                  <c:v>1074201</c:v>
                </c:pt>
                <c:pt idx="41" formatCode="#,##0">
                  <c:v>1113736</c:v>
                </c:pt>
                <c:pt idx="42" formatCode="#,##0">
                  <c:v>1145611</c:v>
                </c:pt>
                <c:pt idx="43" formatCode="#,##0">
                  <c:v>1173590</c:v>
                </c:pt>
                <c:pt idx="44" formatCode="#,##0">
                  <c:v>1191089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as Nov</c:v>
                </c:pt>
              </c:strCache>
            </c:strRef>
          </c:tx>
          <c:spPr>
            <a:solidFill>
              <a:srgbClr val="D60093"/>
            </a:solidFill>
            <a:ln>
              <a:solidFill>
                <a:srgbClr val="FF66FF"/>
              </a:solidFill>
            </a:ln>
          </c:spPr>
          <c:dLbls>
            <c:dLbl>
              <c:idx val="38"/>
              <c:layout/>
              <c:tx>
                <c:rich>
                  <a:bodyPr/>
                  <a:lstStyle/>
                  <a:p>
                    <a:r>
                      <a:rPr lang="en-US" sz="1400" b="1" dirty="0" smtClean="0"/>
                      <a:t>6</a:t>
                    </a:r>
                    <a:r>
                      <a:rPr lang="en-US" sz="1400" dirty="0" smtClean="0"/>
                      <a:t>73</a:t>
                    </a:r>
                    <a:endParaRPr lang="en-US" dirty="0"/>
                  </a:p>
                </c:rich>
              </c:tx>
              <c:showVal val="1"/>
            </c:dLbl>
            <c:dLbl>
              <c:idx val="44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1,193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numRef>
              <c:f>Sheet1!$A$5:$A$51</c:f>
              <c:numCache>
                <c:formatCode>General</c:formatCode>
                <c:ptCount val="47"/>
                <c:pt idx="0" formatCode="0">
                  <c:v>1960</c:v>
                </c:pt>
                <c:pt idx="2" formatCode="0">
                  <c:v>1969</c:v>
                </c:pt>
                <c:pt idx="3" formatCode="0">
                  <c:v>1970</c:v>
                </c:pt>
                <c:pt idx="4" formatCode="0">
                  <c:v>1971</c:v>
                </c:pt>
                <c:pt idx="5" formatCode="0">
                  <c:v>1972</c:v>
                </c:pt>
                <c:pt idx="6" formatCode="0">
                  <c:v>1973</c:v>
                </c:pt>
                <c:pt idx="7" formatCode="0">
                  <c:v>1974</c:v>
                </c:pt>
                <c:pt idx="8" formatCode="0">
                  <c:v>1975</c:v>
                </c:pt>
                <c:pt idx="9" formatCode="0">
                  <c:v>1976</c:v>
                </c:pt>
                <c:pt idx="10" formatCode="0">
                  <c:v>1977</c:v>
                </c:pt>
                <c:pt idx="11" formatCode="0">
                  <c:v>1978</c:v>
                </c:pt>
                <c:pt idx="12" formatCode="0">
                  <c:v>1979</c:v>
                </c:pt>
                <c:pt idx="13" formatCode="0">
                  <c:v>1980</c:v>
                </c:pt>
                <c:pt idx="14" formatCode="0">
                  <c:v>1981</c:v>
                </c:pt>
                <c:pt idx="15" formatCode="0">
                  <c:v>1982</c:v>
                </c:pt>
                <c:pt idx="16" formatCode="0">
                  <c:v>1983</c:v>
                </c:pt>
                <c:pt idx="17" formatCode="0">
                  <c:v>1984</c:v>
                </c:pt>
                <c:pt idx="18" formatCode="0">
                  <c:v>1985</c:v>
                </c:pt>
                <c:pt idx="19" formatCode="0">
                  <c:v>1986</c:v>
                </c:pt>
                <c:pt idx="20" formatCode="0">
                  <c:v>1987</c:v>
                </c:pt>
                <c:pt idx="21" formatCode="0">
                  <c:v>1988</c:v>
                </c:pt>
                <c:pt idx="22" formatCode="0">
                  <c:v>1989</c:v>
                </c:pt>
                <c:pt idx="23" formatCode="0">
                  <c:v>1990</c:v>
                </c:pt>
                <c:pt idx="24" formatCode="0">
                  <c:v>1991</c:v>
                </c:pt>
                <c:pt idx="25" formatCode="0">
                  <c:v>1992</c:v>
                </c:pt>
                <c:pt idx="26" formatCode="0">
                  <c:v>1993</c:v>
                </c:pt>
                <c:pt idx="27" formatCode="0">
                  <c:v>1994</c:v>
                </c:pt>
                <c:pt idx="28" formatCode="0">
                  <c:v>1995</c:v>
                </c:pt>
                <c:pt idx="29" formatCode="0">
                  <c:v>1996</c:v>
                </c:pt>
                <c:pt idx="30" formatCode="0">
                  <c:v>1997</c:v>
                </c:pt>
                <c:pt idx="31" formatCode="0">
                  <c:v>1998</c:v>
                </c:pt>
                <c:pt idx="32" formatCode="0">
                  <c:v>1999</c:v>
                </c:pt>
                <c:pt idx="33" formatCode="0">
                  <c:v>2000</c:v>
                </c:pt>
                <c:pt idx="34" formatCode="0">
                  <c:v>2001</c:v>
                </c:pt>
                <c:pt idx="35" formatCode="0">
                  <c:v>2002</c:v>
                </c:pt>
                <c:pt idx="36" formatCode="0">
                  <c:v>2003</c:v>
                </c:pt>
                <c:pt idx="37" formatCode="0">
                  <c:v>2004</c:v>
                </c:pt>
                <c:pt idx="38" formatCode="0">
                  <c:v>2005</c:v>
                </c:pt>
                <c:pt idx="39" formatCode="0">
                  <c:v>2006</c:v>
                </c:pt>
                <c:pt idx="40" formatCode="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</c:numCache>
            </c:numRef>
          </c:cat>
          <c:val>
            <c:numRef>
              <c:f>Sheet1!$C$5:$C$51</c:f>
              <c:numCache>
                <c:formatCode>General</c:formatCode>
                <c:ptCount val="47"/>
                <c:pt idx="37">
                  <c:v>0</c:v>
                </c:pt>
                <c:pt idx="38" formatCode="#,##0">
                  <c:v>672989</c:v>
                </c:pt>
                <c:pt idx="39" formatCode="#,##0">
                  <c:v>995105</c:v>
                </c:pt>
                <c:pt idx="40" formatCode="#,##0">
                  <c:v>1099203</c:v>
                </c:pt>
                <c:pt idx="41" formatCode="#,##0">
                  <c:v>1124910</c:v>
                </c:pt>
                <c:pt idx="42" formatCode="#,##0">
                  <c:v>1162236</c:v>
                </c:pt>
                <c:pt idx="43" formatCode="#,##0">
                  <c:v>1182796</c:v>
                </c:pt>
                <c:pt idx="44" formatCode="#,##0">
                  <c:v>1193383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Forecast</c:v>
                </c:pt>
              </c:strCache>
            </c:strRef>
          </c:tx>
          <c:spPr>
            <a:solidFill>
              <a:srgbClr val="FFFF00"/>
            </a:solidFill>
          </c:spPr>
          <c:dPt>
            <c:idx val="41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Lbls>
            <c:dLbl>
              <c:idx val="46"/>
              <c:layout>
                <c:manualLayout>
                  <c:x val="-5.8479532163742704E-3"/>
                  <c:y val="-4.464349409471410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1,187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numRef>
              <c:f>Sheet1!$A$5:$A$51</c:f>
              <c:numCache>
                <c:formatCode>General</c:formatCode>
                <c:ptCount val="47"/>
                <c:pt idx="0" formatCode="0">
                  <c:v>1960</c:v>
                </c:pt>
                <c:pt idx="2" formatCode="0">
                  <c:v>1969</c:v>
                </c:pt>
                <c:pt idx="3" formatCode="0">
                  <c:v>1970</c:v>
                </c:pt>
                <c:pt idx="4" formatCode="0">
                  <c:v>1971</c:v>
                </c:pt>
                <c:pt idx="5" formatCode="0">
                  <c:v>1972</c:v>
                </c:pt>
                <c:pt idx="6" formatCode="0">
                  <c:v>1973</c:v>
                </c:pt>
                <c:pt idx="7" formatCode="0">
                  <c:v>1974</c:v>
                </c:pt>
                <c:pt idx="8" formatCode="0">
                  <c:v>1975</c:v>
                </c:pt>
                <c:pt idx="9" formatCode="0">
                  <c:v>1976</c:v>
                </c:pt>
                <c:pt idx="10" formatCode="0">
                  <c:v>1977</c:v>
                </c:pt>
                <c:pt idx="11" formatCode="0">
                  <c:v>1978</c:v>
                </c:pt>
                <c:pt idx="12" formatCode="0">
                  <c:v>1979</c:v>
                </c:pt>
                <c:pt idx="13" formatCode="0">
                  <c:v>1980</c:v>
                </c:pt>
                <c:pt idx="14" formatCode="0">
                  <c:v>1981</c:v>
                </c:pt>
                <c:pt idx="15" formatCode="0">
                  <c:v>1982</c:v>
                </c:pt>
                <c:pt idx="16" formatCode="0">
                  <c:v>1983</c:v>
                </c:pt>
                <c:pt idx="17" formatCode="0">
                  <c:v>1984</c:v>
                </c:pt>
                <c:pt idx="18" formatCode="0">
                  <c:v>1985</c:v>
                </c:pt>
                <c:pt idx="19" formatCode="0">
                  <c:v>1986</c:v>
                </c:pt>
                <c:pt idx="20" formatCode="0">
                  <c:v>1987</c:v>
                </c:pt>
                <c:pt idx="21" formatCode="0">
                  <c:v>1988</c:v>
                </c:pt>
                <c:pt idx="22" formatCode="0">
                  <c:v>1989</c:v>
                </c:pt>
                <c:pt idx="23" formatCode="0">
                  <c:v>1990</c:v>
                </c:pt>
                <c:pt idx="24" formatCode="0">
                  <c:v>1991</c:v>
                </c:pt>
                <c:pt idx="25" formatCode="0">
                  <c:v>1992</c:v>
                </c:pt>
                <c:pt idx="26" formatCode="0">
                  <c:v>1993</c:v>
                </c:pt>
                <c:pt idx="27" formatCode="0">
                  <c:v>1994</c:v>
                </c:pt>
                <c:pt idx="28" formatCode="0">
                  <c:v>1995</c:v>
                </c:pt>
                <c:pt idx="29" formatCode="0">
                  <c:v>1996</c:v>
                </c:pt>
                <c:pt idx="30" formatCode="0">
                  <c:v>1997</c:v>
                </c:pt>
                <c:pt idx="31" formatCode="0">
                  <c:v>1998</c:v>
                </c:pt>
                <c:pt idx="32" formatCode="0">
                  <c:v>1999</c:v>
                </c:pt>
                <c:pt idx="33" formatCode="0">
                  <c:v>2000</c:v>
                </c:pt>
                <c:pt idx="34" formatCode="0">
                  <c:v>2001</c:v>
                </c:pt>
                <c:pt idx="35" formatCode="0">
                  <c:v>2002</c:v>
                </c:pt>
                <c:pt idx="36" formatCode="0">
                  <c:v>2003</c:v>
                </c:pt>
                <c:pt idx="37" formatCode="0">
                  <c:v>2004</c:v>
                </c:pt>
                <c:pt idx="38" formatCode="0">
                  <c:v>2005</c:v>
                </c:pt>
                <c:pt idx="39" formatCode="0">
                  <c:v>2006</c:v>
                </c:pt>
                <c:pt idx="40" formatCode="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</c:numCache>
            </c:numRef>
          </c:cat>
          <c:val>
            <c:numRef>
              <c:f>Sheet1!$D$5:$D$50</c:f>
              <c:numCache>
                <c:formatCode>General</c:formatCode>
                <c:ptCount val="46"/>
                <c:pt idx="38" formatCode="#,##0.00">
                  <c:v>0</c:v>
                </c:pt>
                <c:pt idx="41">
                  <c:v>0</c:v>
                </c:pt>
                <c:pt idx="45" formatCode="#,##0">
                  <c:v>1187447</c:v>
                </c:pt>
              </c:numCache>
            </c:numRef>
          </c:val>
        </c:ser>
        <c:ser>
          <c:idx val="3"/>
          <c:order val="3"/>
          <c:spPr>
            <a:solidFill>
              <a:srgbClr val="FFFF00"/>
            </a:solidFill>
          </c:spPr>
          <c:cat>
            <c:numRef>
              <c:f>Sheet1!$A$5:$A$51</c:f>
              <c:numCache>
                <c:formatCode>General</c:formatCode>
                <c:ptCount val="47"/>
                <c:pt idx="0" formatCode="0">
                  <c:v>1960</c:v>
                </c:pt>
                <c:pt idx="2" formatCode="0">
                  <c:v>1969</c:v>
                </c:pt>
                <c:pt idx="3" formatCode="0">
                  <c:v>1970</c:v>
                </c:pt>
                <c:pt idx="4" formatCode="0">
                  <c:v>1971</c:v>
                </c:pt>
                <c:pt idx="5" formatCode="0">
                  <c:v>1972</c:v>
                </c:pt>
                <c:pt idx="6" formatCode="0">
                  <c:v>1973</c:v>
                </c:pt>
                <c:pt idx="7" formatCode="0">
                  <c:v>1974</c:v>
                </c:pt>
                <c:pt idx="8" formatCode="0">
                  <c:v>1975</c:v>
                </c:pt>
                <c:pt idx="9" formatCode="0">
                  <c:v>1976</c:v>
                </c:pt>
                <c:pt idx="10" formatCode="0">
                  <c:v>1977</c:v>
                </c:pt>
                <c:pt idx="11" formatCode="0">
                  <c:v>1978</c:v>
                </c:pt>
                <c:pt idx="12" formatCode="0">
                  <c:v>1979</c:v>
                </c:pt>
                <c:pt idx="13" formatCode="0">
                  <c:v>1980</c:v>
                </c:pt>
                <c:pt idx="14" formatCode="0">
                  <c:v>1981</c:v>
                </c:pt>
                <c:pt idx="15" formatCode="0">
                  <c:v>1982</c:v>
                </c:pt>
                <c:pt idx="16" formatCode="0">
                  <c:v>1983</c:v>
                </c:pt>
                <c:pt idx="17" formatCode="0">
                  <c:v>1984</c:v>
                </c:pt>
                <c:pt idx="18" formatCode="0">
                  <c:v>1985</c:v>
                </c:pt>
                <c:pt idx="19" formatCode="0">
                  <c:v>1986</c:v>
                </c:pt>
                <c:pt idx="20" formatCode="0">
                  <c:v>1987</c:v>
                </c:pt>
                <c:pt idx="21" formatCode="0">
                  <c:v>1988</c:v>
                </c:pt>
                <c:pt idx="22" formatCode="0">
                  <c:v>1989</c:v>
                </c:pt>
                <c:pt idx="23" formatCode="0">
                  <c:v>1990</c:v>
                </c:pt>
                <c:pt idx="24" formatCode="0">
                  <c:v>1991</c:v>
                </c:pt>
                <c:pt idx="25" formatCode="0">
                  <c:v>1992</c:v>
                </c:pt>
                <c:pt idx="26" formatCode="0">
                  <c:v>1993</c:v>
                </c:pt>
                <c:pt idx="27" formatCode="0">
                  <c:v>1994</c:v>
                </c:pt>
                <c:pt idx="28" formatCode="0">
                  <c:v>1995</c:v>
                </c:pt>
                <c:pt idx="29" formatCode="0">
                  <c:v>1996</c:v>
                </c:pt>
                <c:pt idx="30" formatCode="0">
                  <c:v>1997</c:v>
                </c:pt>
                <c:pt idx="31" formatCode="0">
                  <c:v>1998</c:v>
                </c:pt>
                <c:pt idx="32" formatCode="0">
                  <c:v>1999</c:v>
                </c:pt>
                <c:pt idx="33" formatCode="0">
                  <c:v>2000</c:v>
                </c:pt>
                <c:pt idx="34" formatCode="0">
                  <c:v>2001</c:v>
                </c:pt>
                <c:pt idx="35" formatCode="0">
                  <c:v>2002</c:v>
                </c:pt>
                <c:pt idx="36" formatCode="0">
                  <c:v>2003</c:v>
                </c:pt>
                <c:pt idx="37" formatCode="0">
                  <c:v>2004</c:v>
                </c:pt>
                <c:pt idx="38" formatCode="0">
                  <c:v>2005</c:v>
                </c:pt>
                <c:pt idx="39" formatCode="0">
                  <c:v>2006</c:v>
                </c:pt>
                <c:pt idx="40" formatCode="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</c:numCache>
            </c:numRef>
          </c:cat>
          <c:val>
            <c:numRef>
              <c:f>Sheet1!$E$5:$E$51</c:f>
              <c:numCache>
                <c:formatCode>General</c:formatCode>
                <c:ptCount val="47"/>
                <c:pt idx="41">
                  <c:v>0</c:v>
                </c:pt>
                <c:pt idx="45" formatCode="#,##0">
                  <c:v>1198358.6666666707</c:v>
                </c:pt>
                <c:pt idx="46" formatCode="#,##0">
                  <c:v>1203815.5</c:v>
                </c:pt>
              </c:numCache>
            </c:numRef>
          </c:val>
        </c:ser>
        <c:dLbls/>
        <c:gapWidth val="0"/>
        <c:overlap val="65"/>
        <c:axId val="186451456"/>
        <c:axId val="186452992"/>
      </c:barChart>
      <c:catAx>
        <c:axId val="186451456"/>
        <c:scaling>
          <c:orientation val="minMax"/>
        </c:scaling>
        <c:axPos val="b"/>
        <c:numFmt formatCode="0" sourceLinked="1"/>
        <c:tickLblPos val="nextTo"/>
        <c:spPr>
          <a:ln>
            <a:solidFill>
              <a:schemeClr val="bg1"/>
            </a:solidFill>
          </a:ln>
        </c:spPr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186452992"/>
        <c:crosses val="autoZero"/>
        <c:auto val="1"/>
        <c:lblAlgn val="ctr"/>
        <c:lblOffset val="80"/>
        <c:tickLblSkip val="3"/>
        <c:tickMarkSkip val="1"/>
      </c:catAx>
      <c:valAx>
        <c:axId val="186452992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#,##0" sourceLinked="0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b="1"/>
            </a:pPr>
            <a:endParaRPr lang="en-US"/>
          </a:p>
        </c:txPr>
        <c:crossAx val="186451456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view3D>
      <c:hPercent val="55"/>
      <c:depthPercent val="100"/>
      <c:rAngAx val="1"/>
    </c:view3D>
    <c:plotArea>
      <c:layout>
        <c:manualLayout>
          <c:layoutTarget val="inner"/>
          <c:xMode val="edge"/>
          <c:yMode val="edge"/>
          <c:x val="9.3467282106978022E-2"/>
          <c:y val="2.1722177273911892E-2"/>
          <c:w val="0.88642087963303651"/>
          <c:h val="0.72734074720238473"/>
        </c:manualLayout>
      </c:layout>
      <c:bar3D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2005  Pre-K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1"/>
          <c:cat>
            <c:strRef>
              <c:f>Sheet1!$A$4:$A$10</c:f>
              <c:strCache>
                <c:ptCount val="7"/>
                <c:pt idx="0">
                  <c:v>Jefferson</c:v>
                </c:pt>
                <c:pt idx="1">
                  <c:v>Orleans</c:v>
                </c:pt>
                <c:pt idx="2">
                  <c:v>Plaquemines</c:v>
                </c:pt>
                <c:pt idx="3">
                  <c:v>St. Bernard</c:v>
                </c:pt>
                <c:pt idx="4">
                  <c:v>St. Charles</c:v>
                </c:pt>
                <c:pt idx="5">
                  <c:v>St. John</c:v>
                </c:pt>
                <c:pt idx="6">
                  <c:v>St. Tammany</c:v>
                </c:pt>
              </c:strCache>
            </c:strRef>
          </c:cat>
          <c:val>
            <c:numRef>
              <c:f>Sheet1!$B$4:$B$10</c:f>
              <c:numCache>
                <c:formatCode>_(* #,##0_);_(* \(#,##0\);_(* "-"??_);_(@_)</c:formatCode>
                <c:ptCount val="7"/>
                <c:pt idx="0">
                  <c:v>451652</c:v>
                </c:pt>
                <c:pt idx="1">
                  <c:v>455188</c:v>
                </c:pt>
                <c:pt idx="2">
                  <c:v>25549</c:v>
                </c:pt>
                <c:pt idx="3">
                  <c:v>64951</c:v>
                </c:pt>
                <c:pt idx="4">
                  <c:v>50116</c:v>
                </c:pt>
                <c:pt idx="5">
                  <c:v>45597</c:v>
                </c:pt>
                <c:pt idx="6">
                  <c:v>217407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2005 Oct</c:v>
                </c:pt>
              </c:strCache>
            </c:strRef>
          </c:tx>
          <c:spPr>
            <a:solidFill>
              <a:srgbClr val="D60093"/>
            </a:solidFill>
            <a:ln>
              <a:solidFill>
                <a:schemeClr val="tx1"/>
              </a:solidFill>
            </a:ln>
          </c:spPr>
          <c:cat>
            <c:strRef>
              <c:f>Sheet1!$A$4:$A$10</c:f>
              <c:strCache>
                <c:ptCount val="7"/>
                <c:pt idx="0">
                  <c:v>Jefferson</c:v>
                </c:pt>
                <c:pt idx="1">
                  <c:v>Orleans</c:v>
                </c:pt>
                <c:pt idx="2">
                  <c:v>Plaquemines</c:v>
                </c:pt>
                <c:pt idx="3">
                  <c:v>St. Bernard</c:v>
                </c:pt>
                <c:pt idx="4">
                  <c:v>St. Charles</c:v>
                </c:pt>
                <c:pt idx="5">
                  <c:v>St. John</c:v>
                </c:pt>
                <c:pt idx="6">
                  <c:v>St. Tammany</c:v>
                </c:pt>
              </c:strCache>
            </c:strRef>
          </c:cat>
          <c:val>
            <c:numRef>
              <c:f>Sheet1!$C$4:$C$10</c:f>
              <c:numCache>
                <c:formatCode>_(* #,##0_);_(* \(#,##0\);_(* "-"??_);_(@_)</c:formatCode>
                <c:ptCount val="7"/>
                <c:pt idx="0">
                  <c:v>258128</c:v>
                </c:pt>
                <c:pt idx="1">
                  <c:v>114840</c:v>
                </c:pt>
                <c:pt idx="2">
                  <c:v>5794</c:v>
                </c:pt>
                <c:pt idx="3">
                  <c:v>6554</c:v>
                </c:pt>
                <c:pt idx="4">
                  <c:v>52492</c:v>
                </c:pt>
                <c:pt idx="5">
                  <c:v>54668</c:v>
                </c:pt>
                <c:pt idx="6">
                  <c:v>180513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2011 Nov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/>
              </a:solidFill>
            </a:ln>
          </c:spPr>
          <c:cat>
            <c:strRef>
              <c:f>Sheet1!$A$4:$A$10</c:f>
              <c:strCache>
                <c:ptCount val="7"/>
                <c:pt idx="0">
                  <c:v>Jefferson</c:v>
                </c:pt>
                <c:pt idx="1">
                  <c:v>Orleans</c:v>
                </c:pt>
                <c:pt idx="2">
                  <c:v>Plaquemines</c:v>
                </c:pt>
                <c:pt idx="3">
                  <c:v>St. Bernard</c:v>
                </c:pt>
                <c:pt idx="4">
                  <c:v>St. Charles</c:v>
                </c:pt>
                <c:pt idx="5">
                  <c:v>St. John</c:v>
                </c:pt>
                <c:pt idx="6">
                  <c:v>St. Tammany</c:v>
                </c:pt>
              </c:strCache>
            </c:strRef>
          </c:cat>
          <c:val>
            <c:numRef>
              <c:f>Sheet1!$D$4:$D$10</c:f>
              <c:numCache>
                <c:formatCode>_(* #,##0_);_(* \(#,##0\);_(* "-"??_);_(@_)</c:formatCode>
                <c:ptCount val="7"/>
                <c:pt idx="0">
                  <c:v>432728.75</c:v>
                </c:pt>
                <c:pt idx="1">
                  <c:v>360232.5</c:v>
                </c:pt>
                <c:pt idx="2">
                  <c:v>23534.25</c:v>
                </c:pt>
                <c:pt idx="3">
                  <c:v>39154.75</c:v>
                </c:pt>
                <c:pt idx="4">
                  <c:v>52524.75</c:v>
                </c:pt>
                <c:pt idx="5">
                  <c:v>45290.75</c:v>
                </c:pt>
                <c:pt idx="6">
                  <c:v>238509</c:v>
                </c:pt>
              </c:numCache>
            </c:numRef>
          </c:val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2012 May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val>
            <c:numRef>
              <c:f>Sheet1!$E$4:$E$10</c:f>
              <c:numCache>
                <c:formatCode>_(* #,##0_);_(* \(#,##0\);_(* "-"??_);_(@_)</c:formatCode>
                <c:ptCount val="7"/>
                <c:pt idx="0">
                  <c:v>433106</c:v>
                </c:pt>
                <c:pt idx="1">
                  <c:v>362745.5</c:v>
                </c:pt>
                <c:pt idx="2">
                  <c:v>23794.5</c:v>
                </c:pt>
                <c:pt idx="3">
                  <c:v>41190</c:v>
                </c:pt>
                <c:pt idx="4">
                  <c:v>52639</c:v>
                </c:pt>
                <c:pt idx="5">
                  <c:v>45258.5</c:v>
                </c:pt>
                <c:pt idx="6">
                  <c:v>238509</c:v>
                </c:pt>
              </c:numCache>
            </c:numRef>
          </c:val>
        </c:ser>
        <c:dLbls/>
        <c:shape val="box"/>
        <c:axId val="186508800"/>
        <c:axId val="186510336"/>
        <c:axId val="0"/>
      </c:bar3DChart>
      <c:catAx>
        <c:axId val="186508800"/>
        <c:scaling>
          <c:orientation val="minMax"/>
        </c:scaling>
        <c:axPos val="b"/>
        <c:numFmt formatCode="General" sourceLinked="1"/>
        <c:tickLblPos val="low"/>
        <c:spPr>
          <a:noFill/>
          <a:ln>
            <a:solidFill>
              <a:prstClr val="white"/>
            </a:solidFill>
          </a:ln>
        </c:spPr>
        <c:txPr>
          <a:bodyPr rot="-2400000" vert="horz"/>
          <a:lstStyle/>
          <a:p>
            <a:pPr>
              <a:defRPr sz="1800" b="0">
                <a:solidFill>
                  <a:schemeClr val="bg1"/>
                </a:solidFill>
              </a:defRPr>
            </a:pPr>
            <a:endParaRPr lang="en-US"/>
          </a:p>
        </c:txPr>
        <c:crossAx val="186510336"/>
        <c:crosses val="autoZero"/>
        <c:auto val="1"/>
        <c:lblAlgn val="ctr"/>
        <c:lblOffset val="100"/>
        <c:tickLblSkip val="1"/>
        <c:tickMarkSkip val="1"/>
      </c:catAx>
      <c:valAx>
        <c:axId val="186510336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0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en-US"/>
          </a:p>
        </c:txPr>
        <c:crossAx val="186508800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lang="en-US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0"/>
        <c:txPr>
          <a:bodyPr/>
          <a:lstStyle/>
          <a:p>
            <a:pPr>
              <a:defRPr lang="en-US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3702651654524509"/>
          <c:y val="3.2874807190430802E-2"/>
          <c:w val="0.16052726469938922"/>
          <c:h val="0.27286582375574031"/>
        </c:manualLayout>
      </c:layout>
      <c:txPr>
        <a:bodyPr/>
        <a:lstStyle/>
        <a:p>
          <a:pPr>
            <a:defRPr lang="en-US"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plotArea>
      <c:layout>
        <c:manualLayout>
          <c:layoutTarget val="inner"/>
          <c:xMode val="edge"/>
          <c:yMode val="edge"/>
          <c:x val="0.11761787162968267"/>
          <c:y val="5.4049942700824367E-2"/>
          <c:w val="0.86364507277499425"/>
          <c:h val="0.7153630180030317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Taxable Sales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Sheet1!$A$2:$A$117</c:f>
              <c:numCache>
                <c:formatCode>[$-409]mmm\-yy;@</c:formatCode>
                <c:ptCount val="116"/>
                <c:pt idx="0">
                  <c:v>37438</c:v>
                </c:pt>
                <c:pt idx="1">
                  <c:v>37469</c:v>
                </c:pt>
                <c:pt idx="2">
                  <c:v>37500</c:v>
                </c:pt>
                <c:pt idx="3">
                  <c:v>37530</c:v>
                </c:pt>
                <c:pt idx="4">
                  <c:v>37561</c:v>
                </c:pt>
                <c:pt idx="5">
                  <c:v>37591</c:v>
                </c:pt>
                <c:pt idx="6">
                  <c:v>37622</c:v>
                </c:pt>
                <c:pt idx="7">
                  <c:v>37653</c:v>
                </c:pt>
                <c:pt idx="8">
                  <c:v>37681</c:v>
                </c:pt>
                <c:pt idx="9">
                  <c:v>37712</c:v>
                </c:pt>
                <c:pt idx="10">
                  <c:v>37742</c:v>
                </c:pt>
                <c:pt idx="11">
                  <c:v>37773</c:v>
                </c:pt>
                <c:pt idx="12">
                  <c:v>37803</c:v>
                </c:pt>
                <c:pt idx="13">
                  <c:v>37834</c:v>
                </c:pt>
                <c:pt idx="14">
                  <c:v>37865</c:v>
                </c:pt>
                <c:pt idx="15">
                  <c:v>37895</c:v>
                </c:pt>
                <c:pt idx="16">
                  <c:v>37926</c:v>
                </c:pt>
                <c:pt idx="17">
                  <c:v>37956</c:v>
                </c:pt>
                <c:pt idx="18">
                  <c:v>37987</c:v>
                </c:pt>
                <c:pt idx="19">
                  <c:v>38018</c:v>
                </c:pt>
                <c:pt idx="20">
                  <c:v>38047</c:v>
                </c:pt>
                <c:pt idx="21">
                  <c:v>38078</c:v>
                </c:pt>
                <c:pt idx="22">
                  <c:v>38108</c:v>
                </c:pt>
                <c:pt idx="23">
                  <c:v>38139</c:v>
                </c:pt>
                <c:pt idx="24">
                  <c:v>38169</c:v>
                </c:pt>
                <c:pt idx="25">
                  <c:v>38200</c:v>
                </c:pt>
                <c:pt idx="26">
                  <c:v>38231</c:v>
                </c:pt>
                <c:pt idx="27">
                  <c:v>38261</c:v>
                </c:pt>
                <c:pt idx="28">
                  <c:v>38292</c:v>
                </c:pt>
                <c:pt idx="29">
                  <c:v>38322</c:v>
                </c:pt>
                <c:pt idx="30">
                  <c:v>38353</c:v>
                </c:pt>
                <c:pt idx="31">
                  <c:v>38384</c:v>
                </c:pt>
                <c:pt idx="32">
                  <c:v>38412</c:v>
                </c:pt>
                <c:pt idx="33">
                  <c:v>38443</c:v>
                </c:pt>
                <c:pt idx="34">
                  <c:v>38473</c:v>
                </c:pt>
                <c:pt idx="35">
                  <c:v>38504</c:v>
                </c:pt>
                <c:pt idx="36">
                  <c:v>38534</c:v>
                </c:pt>
                <c:pt idx="37">
                  <c:v>38565</c:v>
                </c:pt>
                <c:pt idx="38">
                  <c:v>38596</c:v>
                </c:pt>
                <c:pt idx="39">
                  <c:v>38626</c:v>
                </c:pt>
                <c:pt idx="40">
                  <c:v>38657</c:v>
                </c:pt>
                <c:pt idx="41">
                  <c:v>38687</c:v>
                </c:pt>
                <c:pt idx="42">
                  <c:v>38718</c:v>
                </c:pt>
                <c:pt idx="43">
                  <c:v>38749</c:v>
                </c:pt>
                <c:pt idx="44">
                  <c:v>38777</c:v>
                </c:pt>
                <c:pt idx="45">
                  <c:v>38808</c:v>
                </c:pt>
                <c:pt idx="46">
                  <c:v>38838</c:v>
                </c:pt>
                <c:pt idx="47">
                  <c:v>38869</c:v>
                </c:pt>
                <c:pt idx="48">
                  <c:v>38899</c:v>
                </c:pt>
                <c:pt idx="49">
                  <c:v>38930</c:v>
                </c:pt>
                <c:pt idx="50">
                  <c:v>38961</c:v>
                </c:pt>
                <c:pt idx="51">
                  <c:v>38991</c:v>
                </c:pt>
                <c:pt idx="52">
                  <c:v>39022</c:v>
                </c:pt>
                <c:pt idx="53">
                  <c:v>39052</c:v>
                </c:pt>
                <c:pt idx="54">
                  <c:v>39083</c:v>
                </c:pt>
                <c:pt idx="55">
                  <c:v>39114</c:v>
                </c:pt>
                <c:pt idx="56">
                  <c:v>39142</c:v>
                </c:pt>
                <c:pt idx="57">
                  <c:v>39173</c:v>
                </c:pt>
                <c:pt idx="58">
                  <c:v>39203</c:v>
                </c:pt>
                <c:pt idx="59">
                  <c:v>39234</c:v>
                </c:pt>
                <c:pt idx="60">
                  <c:v>39264</c:v>
                </c:pt>
                <c:pt idx="61">
                  <c:v>39295</c:v>
                </c:pt>
                <c:pt idx="62">
                  <c:v>39326</c:v>
                </c:pt>
                <c:pt idx="63">
                  <c:v>39356</c:v>
                </c:pt>
                <c:pt idx="64">
                  <c:v>39387</c:v>
                </c:pt>
                <c:pt idx="65">
                  <c:v>39417</c:v>
                </c:pt>
                <c:pt idx="66">
                  <c:v>39448</c:v>
                </c:pt>
                <c:pt idx="67">
                  <c:v>39479</c:v>
                </c:pt>
                <c:pt idx="68">
                  <c:v>39508</c:v>
                </c:pt>
                <c:pt idx="69">
                  <c:v>39539</c:v>
                </c:pt>
                <c:pt idx="70">
                  <c:v>39569</c:v>
                </c:pt>
                <c:pt idx="71">
                  <c:v>39600</c:v>
                </c:pt>
                <c:pt idx="72">
                  <c:v>39630</c:v>
                </c:pt>
                <c:pt idx="73">
                  <c:v>39661</c:v>
                </c:pt>
                <c:pt idx="74">
                  <c:v>39692</c:v>
                </c:pt>
                <c:pt idx="75">
                  <c:v>39722</c:v>
                </c:pt>
                <c:pt idx="76">
                  <c:v>39753</c:v>
                </c:pt>
                <c:pt idx="77">
                  <c:v>39783</c:v>
                </c:pt>
                <c:pt idx="78">
                  <c:v>39814</c:v>
                </c:pt>
                <c:pt idx="79">
                  <c:v>39845</c:v>
                </c:pt>
                <c:pt idx="80">
                  <c:v>39873</c:v>
                </c:pt>
                <c:pt idx="81">
                  <c:v>39904</c:v>
                </c:pt>
                <c:pt idx="82">
                  <c:v>39934</c:v>
                </c:pt>
                <c:pt idx="83">
                  <c:v>39965</c:v>
                </c:pt>
                <c:pt idx="84">
                  <c:v>39995</c:v>
                </c:pt>
                <c:pt idx="85">
                  <c:v>40026</c:v>
                </c:pt>
                <c:pt idx="86">
                  <c:v>40057</c:v>
                </c:pt>
                <c:pt idx="87">
                  <c:v>40087</c:v>
                </c:pt>
                <c:pt idx="88">
                  <c:v>40118</c:v>
                </c:pt>
                <c:pt idx="89">
                  <c:v>40148</c:v>
                </c:pt>
                <c:pt idx="90">
                  <c:v>40179</c:v>
                </c:pt>
                <c:pt idx="91">
                  <c:v>40210</c:v>
                </c:pt>
                <c:pt idx="92">
                  <c:v>40238</c:v>
                </c:pt>
                <c:pt idx="93">
                  <c:v>40269</c:v>
                </c:pt>
                <c:pt idx="94">
                  <c:v>40299</c:v>
                </c:pt>
                <c:pt idx="95">
                  <c:v>40330</c:v>
                </c:pt>
                <c:pt idx="96">
                  <c:v>40360</c:v>
                </c:pt>
                <c:pt idx="97">
                  <c:v>40391</c:v>
                </c:pt>
                <c:pt idx="98">
                  <c:v>40422</c:v>
                </c:pt>
                <c:pt idx="99">
                  <c:v>40452</c:v>
                </c:pt>
                <c:pt idx="100">
                  <c:v>40483</c:v>
                </c:pt>
                <c:pt idx="101">
                  <c:v>40513</c:v>
                </c:pt>
                <c:pt idx="102">
                  <c:v>40544</c:v>
                </c:pt>
                <c:pt idx="103">
                  <c:v>40575</c:v>
                </c:pt>
                <c:pt idx="104">
                  <c:v>40603</c:v>
                </c:pt>
                <c:pt idx="105">
                  <c:v>40634</c:v>
                </c:pt>
                <c:pt idx="106">
                  <c:v>40664</c:v>
                </c:pt>
                <c:pt idx="107">
                  <c:v>40695</c:v>
                </c:pt>
                <c:pt idx="108">
                  <c:v>40725</c:v>
                </c:pt>
                <c:pt idx="109">
                  <c:v>40756</c:v>
                </c:pt>
                <c:pt idx="110">
                  <c:v>40787</c:v>
                </c:pt>
                <c:pt idx="111">
                  <c:v>40817</c:v>
                </c:pt>
                <c:pt idx="112">
                  <c:v>40848</c:v>
                </c:pt>
                <c:pt idx="113">
                  <c:v>40878</c:v>
                </c:pt>
                <c:pt idx="114">
                  <c:v>40909</c:v>
                </c:pt>
                <c:pt idx="115">
                  <c:v>40940</c:v>
                </c:pt>
              </c:numCache>
            </c:numRef>
          </c:cat>
          <c:val>
            <c:numRef>
              <c:f>Sheet1!$B$2:$B$117</c:f>
              <c:numCache>
                <c:formatCode>#,##0.00</c:formatCode>
                <c:ptCount val="116"/>
                <c:pt idx="0">
                  <c:v>660955757.85138369</c:v>
                </c:pt>
                <c:pt idx="1">
                  <c:v>633263080.30409038</c:v>
                </c:pt>
                <c:pt idx="2">
                  <c:v>683749595.23568463</c:v>
                </c:pt>
                <c:pt idx="3">
                  <c:v>646258947.87781107</c:v>
                </c:pt>
                <c:pt idx="4">
                  <c:v>669527733.28188145</c:v>
                </c:pt>
                <c:pt idx="5">
                  <c:v>847727813.40123713</c:v>
                </c:pt>
                <c:pt idx="6">
                  <c:v>774758728.23339784</c:v>
                </c:pt>
                <c:pt idx="7">
                  <c:v>621432505.71844244</c:v>
                </c:pt>
                <c:pt idx="8">
                  <c:v>909782255.60891414</c:v>
                </c:pt>
                <c:pt idx="9">
                  <c:v>847650770.56428897</c:v>
                </c:pt>
                <c:pt idx="10">
                  <c:v>790711086.30319047</c:v>
                </c:pt>
                <c:pt idx="11">
                  <c:v>757411683.67799723</c:v>
                </c:pt>
                <c:pt idx="12">
                  <c:v>730882036.55209768</c:v>
                </c:pt>
                <c:pt idx="13">
                  <c:v>700843757.87101734</c:v>
                </c:pt>
                <c:pt idx="14">
                  <c:v>722388227.56209123</c:v>
                </c:pt>
                <c:pt idx="15">
                  <c:v>718006110.48417211</c:v>
                </c:pt>
                <c:pt idx="16">
                  <c:v>693108660.20443928</c:v>
                </c:pt>
                <c:pt idx="17">
                  <c:v>838429774.40352046</c:v>
                </c:pt>
                <c:pt idx="18">
                  <c:v>729133932.67706704</c:v>
                </c:pt>
                <c:pt idx="19">
                  <c:v>679369255.82729328</c:v>
                </c:pt>
                <c:pt idx="20">
                  <c:v>842792709.82325089</c:v>
                </c:pt>
                <c:pt idx="21">
                  <c:v>795654083.48130047</c:v>
                </c:pt>
                <c:pt idx="22">
                  <c:v>737410261.16766798</c:v>
                </c:pt>
                <c:pt idx="23">
                  <c:v>840664816.5485909</c:v>
                </c:pt>
                <c:pt idx="24">
                  <c:v>850765711.78673553</c:v>
                </c:pt>
                <c:pt idx="25">
                  <c:v>783694885.92308319</c:v>
                </c:pt>
                <c:pt idx="26">
                  <c:v>771562308.72070742</c:v>
                </c:pt>
                <c:pt idx="27">
                  <c:v>779684546.00475872</c:v>
                </c:pt>
                <c:pt idx="28">
                  <c:v>911832339.7606144</c:v>
                </c:pt>
                <c:pt idx="29">
                  <c:v>892914373.90013802</c:v>
                </c:pt>
                <c:pt idx="30">
                  <c:v>872640593.63580251</c:v>
                </c:pt>
                <c:pt idx="31">
                  <c:v>827089717.55529082</c:v>
                </c:pt>
                <c:pt idx="32">
                  <c:v>943482126.61394882</c:v>
                </c:pt>
                <c:pt idx="33">
                  <c:v>901806370.90618765</c:v>
                </c:pt>
                <c:pt idx="34">
                  <c:v>866190664.4939636</c:v>
                </c:pt>
                <c:pt idx="35">
                  <c:v>866319008.23465729</c:v>
                </c:pt>
                <c:pt idx="36">
                  <c:v>810342901.97845399</c:v>
                </c:pt>
                <c:pt idx="37">
                  <c:v>598643409.98338675</c:v>
                </c:pt>
                <c:pt idx="38">
                  <c:v>375340616.31546962</c:v>
                </c:pt>
                <c:pt idx="39">
                  <c:v>750916224.29841435</c:v>
                </c:pt>
                <c:pt idx="40">
                  <c:v>662057386.85382986</c:v>
                </c:pt>
                <c:pt idx="41">
                  <c:v>968727483.46225119</c:v>
                </c:pt>
                <c:pt idx="42">
                  <c:v>777330212.75643134</c:v>
                </c:pt>
                <c:pt idx="43">
                  <c:v>848757366.49192536</c:v>
                </c:pt>
                <c:pt idx="44">
                  <c:v>949057916.07370543</c:v>
                </c:pt>
                <c:pt idx="45">
                  <c:v>954218932.8831985</c:v>
                </c:pt>
                <c:pt idx="46">
                  <c:v>937574313.80493939</c:v>
                </c:pt>
                <c:pt idx="47">
                  <c:v>957960477.34934032</c:v>
                </c:pt>
                <c:pt idx="48">
                  <c:v>891011987.1264993</c:v>
                </c:pt>
                <c:pt idx="49">
                  <c:v>858968812.13519108</c:v>
                </c:pt>
                <c:pt idx="50">
                  <c:v>857232322.88355029</c:v>
                </c:pt>
                <c:pt idx="51">
                  <c:v>843035178.51036966</c:v>
                </c:pt>
                <c:pt idx="52">
                  <c:v>837295768.36984909</c:v>
                </c:pt>
                <c:pt idx="53">
                  <c:v>1035382844.3710866</c:v>
                </c:pt>
                <c:pt idx="54">
                  <c:v>914632411.08811343</c:v>
                </c:pt>
                <c:pt idx="55">
                  <c:v>835631329.31768548</c:v>
                </c:pt>
                <c:pt idx="56">
                  <c:v>897705178.8459549</c:v>
                </c:pt>
                <c:pt idx="57">
                  <c:v>960580331.81210291</c:v>
                </c:pt>
                <c:pt idx="58">
                  <c:v>935881692.76120353</c:v>
                </c:pt>
                <c:pt idx="59">
                  <c:v>982595902.0194248</c:v>
                </c:pt>
                <c:pt idx="60">
                  <c:v>897329779.81489468</c:v>
                </c:pt>
                <c:pt idx="61">
                  <c:v>867541651.21142745</c:v>
                </c:pt>
                <c:pt idx="62">
                  <c:v>908494320.4305445</c:v>
                </c:pt>
                <c:pt idx="63">
                  <c:v>904394497.77880836</c:v>
                </c:pt>
                <c:pt idx="64">
                  <c:v>903024837.9309355</c:v>
                </c:pt>
                <c:pt idx="65">
                  <c:v>1040695102.4993907</c:v>
                </c:pt>
                <c:pt idx="66">
                  <c:v>897922165.46050036</c:v>
                </c:pt>
                <c:pt idx="67">
                  <c:v>931796743.91855729</c:v>
                </c:pt>
                <c:pt idx="68">
                  <c:v>976006831.93887329</c:v>
                </c:pt>
                <c:pt idx="69">
                  <c:v>1001747325.713913</c:v>
                </c:pt>
                <c:pt idx="70">
                  <c:v>1105226166.3347664</c:v>
                </c:pt>
                <c:pt idx="71">
                  <c:v>1076560035.9763539</c:v>
                </c:pt>
                <c:pt idx="72">
                  <c:v>1009042289.3940163</c:v>
                </c:pt>
                <c:pt idx="73">
                  <c:v>936827589.07245588</c:v>
                </c:pt>
                <c:pt idx="74">
                  <c:v>953864634.4782635</c:v>
                </c:pt>
                <c:pt idx="75">
                  <c:v>864764268.45205748</c:v>
                </c:pt>
                <c:pt idx="76">
                  <c:v>913127183.52760291</c:v>
                </c:pt>
                <c:pt idx="77">
                  <c:v>1090349406.757499</c:v>
                </c:pt>
                <c:pt idx="78">
                  <c:v>998743499.98402095</c:v>
                </c:pt>
                <c:pt idx="79">
                  <c:v>928859500.46578097</c:v>
                </c:pt>
                <c:pt idx="80">
                  <c:v>1088940369.8799438</c:v>
                </c:pt>
                <c:pt idx="81">
                  <c:v>1027967547.423377</c:v>
                </c:pt>
                <c:pt idx="82">
                  <c:v>955938469.83788729</c:v>
                </c:pt>
                <c:pt idx="83">
                  <c:v>1051370389.845318</c:v>
                </c:pt>
                <c:pt idx="84">
                  <c:v>963904526.056229</c:v>
                </c:pt>
                <c:pt idx="85">
                  <c:v>867871369.64622247</c:v>
                </c:pt>
                <c:pt idx="86">
                  <c:v>885923645.45748758</c:v>
                </c:pt>
                <c:pt idx="87">
                  <c:v>882222450.53448439</c:v>
                </c:pt>
                <c:pt idx="88">
                  <c:v>856239897.66745615</c:v>
                </c:pt>
                <c:pt idx="89">
                  <c:v>1015553139.6650118</c:v>
                </c:pt>
                <c:pt idx="90">
                  <c:v>918492550.10833085</c:v>
                </c:pt>
                <c:pt idx="91">
                  <c:v>854242045.64255154</c:v>
                </c:pt>
                <c:pt idx="92">
                  <c:v>995073714.76546538</c:v>
                </c:pt>
                <c:pt idx="93">
                  <c:v>1000110658.2403632</c:v>
                </c:pt>
                <c:pt idx="94">
                  <c:v>969943115.1680311</c:v>
                </c:pt>
                <c:pt idx="95">
                  <c:v>1040360555.5731574</c:v>
                </c:pt>
                <c:pt idx="96">
                  <c:v>961306206.09136105</c:v>
                </c:pt>
                <c:pt idx="97">
                  <c:v>881364771.21917927</c:v>
                </c:pt>
                <c:pt idx="98">
                  <c:v>913467691.94146645</c:v>
                </c:pt>
                <c:pt idx="99">
                  <c:v>909139156.15688992</c:v>
                </c:pt>
                <c:pt idx="100">
                  <c:v>930407153.47653532</c:v>
                </c:pt>
                <c:pt idx="101">
                  <c:v>1084858167.7373676</c:v>
                </c:pt>
                <c:pt idx="102">
                  <c:v>944767665.83465445</c:v>
                </c:pt>
                <c:pt idx="103">
                  <c:v>899386069.70265687</c:v>
                </c:pt>
                <c:pt idx="104">
                  <c:v>1046553734.0157602</c:v>
                </c:pt>
                <c:pt idx="105">
                  <c:v>1038884397.2711018</c:v>
                </c:pt>
                <c:pt idx="106">
                  <c:v>971190237.37034631</c:v>
                </c:pt>
                <c:pt idx="107">
                  <c:v>1034872045.8057733</c:v>
                </c:pt>
                <c:pt idx="108">
                  <c:v>959808131.93988335</c:v>
                </c:pt>
                <c:pt idx="109">
                  <c:v>905332623.44905388</c:v>
                </c:pt>
                <c:pt idx="110">
                  <c:v>1014853681.3681797</c:v>
                </c:pt>
                <c:pt idx="111">
                  <c:v>932612359.53618109</c:v>
                </c:pt>
                <c:pt idx="112">
                  <c:v>1007800320.5343696</c:v>
                </c:pt>
                <c:pt idx="113">
                  <c:v>1096571612.9843299</c:v>
                </c:pt>
                <c:pt idx="114">
                  <c:v>985412281.37745368</c:v>
                </c:pt>
                <c:pt idx="115">
                  <c:v>971842506.67103851</c:v>
                </c:pt>
              </c:numCache>
            </c:numRef>
          </c:val>
        </c:ser>
        <c:dLbls/>
        <c:marker val="1"/>
        <c:axId val="86968192"/>
        <c:axId val="86969728"/>
      </c:lineChart>
      <c:dateAx>
        <c:axId val="86968192"/>
        <c:scaling>
          <c:orientation val="minMax"/>
        </c:scaling>
        <c:axPos val="b"/>
        <c:numFmt formatCode="[$-409]mmm\-yy;@" sourceLinked="0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86969728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86969728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&quot;$&quot;#,##0.0" sourceLinked="0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86968192"/>
        <c:crosses val="autoZero"/>
        <c:crossBetween val="between"/>
        <c:majorUnit val="250000000"/>
        <c:dispUnits>
          <c:builtInUnit val="billions"/>
          <c:dispUnitsLbl>
            <c:layout>
              <c:manualLayout>
                <c:xMode val="edge"/>
                <c:yMode val="edge"/>
                <c:x val="0"/>
                <c:y val="0.34439373775461174"/>
              </c:manualLayout>
            </c:layout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</c:dispUnitsLbl>
        </c:dispUnits>
      </c:valAx>
    </c:plotArea>
    <c:plotVisOnly val="1"/>
    <c:dispBlanksAs val="gap"/>
  </c:chart>
  <c:txPr>
    <a:bodyPr/>
    <a:lstStyle/>
    <a:p>
      <a:pPr>
        <a:defRPr sz="1400" b="1"/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8.8488374793858737E-2"/>
          <c:y val="4.780103618046231E-2"/>
          <c:w val="0.867746846909623"/>
          <c:h val="0.79741593115100551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Exports</c:v>
                </c:pt>
              </c:strCache>
            </c:strRef>
          </c:tx>
          <c:spPr>
            <a:ln w="63500" cmpd="sng">
              <a:solidFill>
                <a:srgbClr val="D60093"/>
              </a:solidFill>
            </a:ln>
          </c:spPr>
          <c:marker>
            <c:symbol val="none"/>
          </c:marker>
          <c:cat>
            <c:strRef>
              <c:f>Sheet1!$A$3:$A$95</c:f>
              <c:strCache>
                <c:ptCount val="93"/>
                <c:pt idx="0">
                  <c:v>1989-1</c:v>
                </c:pt>
                <c:pt idx="1">
                  <c:v>1989-2</c:v>
                </c:pt>
                <c:pt idx="2">
                  <c:v>1989-3</c:v>
                </c:pt>
                <c:pt idx="3">
                  <c:v>1989-4</c:v>
                </c:pt>
                <c:pt idx="4">
                  <c:v>1990-1</c:v>
                </c:pt>
                <c:pt idx="5">
                  <c:v>1990-2</c:v>
                </c:pt>
                <c:pt idx="6">
                  <c:v>1990-3</c:v>
                </c:pt>
                <c:pt idx="7">
                  <c:v>1990-4</c:v>
                </c:pt>
                <c:pt idx="8">
                  <c:v>1991-1</c:v>
                </c:pt>
                <c:pt idx="9">
                  <c:v>1991-2</c:v>
                </c:pt>
                <c:pt idx="10">
                  <c:v>1991-3</c:v>
                </c:pt>
                <c:pt idx="11">
                  <c:v>1991-4</c:v>
                </c:pt>
                <c:pt idx="12">
                  <c:v>1992-1</c:v>
                </c:pt>
                <c:pt idx="13">
                  <c:v>1992-2</c:v>
                </c:pt>
                <c:pt idx="14">
                  <c:v>1992-3</c:v>
                </c:pt>
                <c:pt idx="15">
                  <c:v>1992-4</c:v>
                </c:pt>
                <c:pt idx="16">
                  <c:v>1993-1</c:v>
                </c:pt>
                <c:pt idx="17">
                  <c:v>1993-2</c:v>
                </c:pt>
                <c:pt idx="18">
                  <c:v>1993-3</c:v>
                </c:pt>
                <c:pt idx="19">
                  <c:v>1993-4</c:v>
                </c:pt>
                <c:pt idx="20">
                  <c:v>1994-1</c:v>
                </c:pt>
                <c:pt idx="21">
                  <c:v>1994-2</c:v>
                </c:pt>
                <c:pt idx="22">
                  <c:v>1994-3</c:v>
                </c:pt>
                <c:pt idx="23">
                  <c:v>1994-4</c:v>
                </c:pt>
                <c:pt idx="24">
                  <c:v>1995-1</c:v>
                </c:pt>
                <c:pt idx="25">
                  <c:v>1995-2</c:v>
                </c:pt>
                <c:pt idx="26">
                  <c:v>1995-3</c:v>
                </c:pt>
                <c:pt idx="27">
                  <c:v>1995-4</c:v>
                </c:pt>
                <c:pt idx="28">
                  <c:v>1996-1</c:v>
                </c:pt>
                <c:pt idx="29">
                  <c:v>1996-2</c:v>
                </c:pt>
                <c:pt idx="30">
                  <c:v>1996-3</c:v>
                </c:pt>
                <c:pt idx="31">
                  <c:v>1996-4</c:v>
                </c:pt>
                <c:pt idx="32">
                  <c:v>1997-1</c:v>
                </c:pt>
                <c:pt idx="33">
                  <c:v>1997-2</c:v>
                </c:pt>
                <c:pt idx="34">
                  <c:v>1997-3</c:v>
                </c:pt>
                <c:pt idx="35">
                  <c:v>1997-4</c:v>
                </c:pt>
                <c:pt idx="36">
                  <c:v>1998-1</c:v>
                </c:pt>
                <c:pt idx="37">
                  <c:v>1998-2</c:v>
                </c:pt>
                <c:pt idx="38">
                  <c:v>1998-3</c:v>
                </c:pt>
                <c:pt idx="39">
                  <c:v>1998-4</c:v>
                </c:pt>
                <c:pt idx="40">
                  <c:v>1999-1</c:v>
                </c:pt>
                <c:pt idx="41">
                  <c:v>1999-2</c:v>
                </c:pt>
                <c:pt idx="42">
                  <c:v>1999-3</c:v>
                </c:pt>
                <c:pt idx="43">
                  <c:v>1999-4</c:v>
                </c:pt>
                <c:pt idx="44">
                  <c:v>2000-1</c:v>
                </c:pt>
                <c:pt idx="45">
                  <c:v>2000-2</c:v>
                </c:pt>
                <c:pt idx="46">
                  <c:v>2000-3</c:v>
                </c:pt>
                <c:pt idx="47">
                  <c:v>2000-4</c:v>
                </c:pt>
                <c:pt idx="48">
                  <c:v>2001-1</c:v>
                </c:pt>
                <c:pt idx="49">
                  <c:v>2001-2</c:v>
                </c:pt>
                <c:pt idx="50">
                  <c:v>2001-3</c:v>
                </c:pt>
                <c:pt idx="51">
                  <c:v>2001-4</c:v>
                </c:pt>
                <c:pt idx="52">
                  <c:v>2002-1</c:v>
                </c:pt>
                <c:pt idx="53">
                  <c:v>2002-2</c:v>
                </c:pt>
                <c:pt idx="54">
                  <c:v>2002-3</c:v>
                </c:pt>
                <c:pt idx="55">
                  <c:v>2002-4</c:v>
                </c:pt>
                <c:pt idx="56">
                  <c:v>2003-1</c:v>
                </c:pt>
                <c:pt idx="57">
                  <c:v>2003-2</c:v>
                </c:pt>
                <c:pt idx="58">
                  <c:v>2003-3</c:v>
                </c:pt>
                <c:pt idx="59">
                  <c:v>2003-4</c:v>
                </c:pt>
                <c:pt idx="60">
                  <c:v>2004-1</c:v>
                </c:pt>
                <c:pt idx="61">
                  <c:v>2004-2</c:v>
                </c:pt>
                <c:pt idx="62">
                  <c:v>2004-3</c:v>
                </c:pt>
                <c:pt idx="63">
                  <c:v>2004-4</c:v>
                </c:pt>
                <c:pt idx="64">
                  <c:v>2005-1</c:v>
                </c:pt>
                <c:pt idx="65">
                  <c:v>2005-2</c:v>
                </c:pt>
                <c:pt idx="66">
                  <c:v>2005-3</c:v>
                </c:pt>
                <c:pt idx="67">
                  <c:v>2005-4</c:v>
                </c:pt>
                <c:pt idx="68">
                  <c:v>2006-1</c:v>
                </c:pt>
                <c:pt idx="69">
                  <c:v>2006-2</c:v>
                </c:pt>
                <c:pt idx="70">
                  <c:v>2006-3</c:v>
                </c:pt>
                <c:pt idx="71">
                  <c:v>2006-4</c:v>
                </c:pt>
                <c:pt idx="72">
                  <c:v>2007-1</c:v>
                </c:pt>
                <c:pt idx="73">
                  <c:v>2007-2</c:v>
                </c:pt>
                <c:pt idx="74">
                  <c:v>2007-3</c:v>
                </c:pt>
                <c:pt idx="75">
                  <c:v>2007-4</c:v>
                </c:pt>
                <c:pt idx="76">
                  <c:v>2008-1</c:v>
                </c:pt>
                <c:pt idx="77">
                  <c:v>2008-2</c:v>
                </c:pt>
                <c:pt idx="78">
                  <c:v>2008-3</c:v>
                </c:pt>
                <c:pt idx="79">
                  <c:v>2008-4</c:v>
                </c:pt>
                <c:pt idx="80">
                  <c:v>2009-1</c:v>
                </c:pt>
                <c:pt idx="81">
                  <c:v>2009-2</c:v>
                </c:pt>
                <c:pt idx="82">
                  <c:v>2009-3</c:v>
                </c:pt>
                <c:pt idx="83">
                  <c:v>2009-4</c:v>
                </c:pt>
                <c:pt idx="84">
                  <c:v>2010-1</c:v>
                </c:pt>
                <c:pt idx="85">
                  <c:v>2010-2</c:v>
                </c:pt>
                <c:pt idx="86">
                  <c:v>2010-3</c:v>
                </c:pt>
                <c:pt idx="87">
                  <c:v>2010-4</c:v>
                </c:pt>
                <c:pt idx="88">
                  <c:v>2011-1</c:v>
                </c:pt>
                <c:pt idx="89">
                  <c:v>2011-2</c:v>
                </c:pt>
                <c:pt idx="90">
                  <c:v>2011-3</c:v>
                </c:pt>
                <c:pt idx="91">
                  <c:v>2011-4</c:v>
                </c:pt>
                <c:pt idx="92">
                  <c:v>2012-1</c:v>
                </c:pt>
              </c:strCache>
            </c:strRef>
          </c:cat>
          <c:val>
            <c:numRef>
              <c:f>Sheet1!$B$3:$B$95</c:f>
              <c:numCache>
                <c:formatCode>_(* #,##0_);_(* \(#,##0\);_(* "-"??_);_(@_)</c:formatCode>
                <c:ptCount val="93"/>
                <c:pt idx="0">
                  <c:v>4760625</c:v>
                </c:pt>
                <c:pt idx="1">
                  <c:v>4099874</c:v>
                </c:pt>
                <c:pt idx="2">
                  <c:v>5063856</c:v>
                </c:pt>
                <c:pt idx="3">
                  <c:v>5189090</c:v>
                </c:pt>
                <c:pt idx="4">
                  <c:v>5304497</c:v>
                </c:pt>
                <c:pt idx="5">
                  <c:v>5104916</c:v>
                </c:pt>
                <c:pt idx="6">
                  <c:v>3717451</c:v>
                </c:pt>
                <c:pt idx="7">
                  <c:v>4702926</c:v>
                </c:pt>
                <c:pt idx="8">
                  <c:v>4551862</c:v>
                </c:pt>
                <c:pt idx="9">
                  <c:v>3886102</c:v>
                </c:pt>
                <c:pt idx="10">
                  <c:v>4551826</c:v>
                </c:pt>
                <c:pt idx="11">
                  <c:v>4246702</c:v>
                </c:pt>
                <c:pt idx="12">
                  <c:v>5099455</c:v>
                </c:pt>
                <c:pt idx="13">
                  <c:v>4373082</c:v>
                </c:pt>
                <c:pt idx="14">
                  <c:v>4859339</c:v>
                </c:pt>
                <c:pt idx="15">
                  <c:v>4787793</c:v>
                </c:pt>
                <c:pt idx="16">
                  <c:v>4522252</c:v>
                </c:pt>
                <c:pt idx="17">
                  <c:v>4319078</c:v>
                </c:pt>
                <c:pt idx="18">
                  <c:v>3393971</c:v>
                </c:pt>
                <c:pt idx="19">
                  <c:v>4517697</c:v>
                </c:pt>
                <c:pt idx="20">
                  <c:v>4040465</c:v>
                </c:pt>
                <c:pt idx="21">
                  <c:v>3487250</c:v>
                </c:pt>
                <c:pt idx="22">
                  <c:v>3920422</c:v>
                </c:pt>
                <c:pt idx="23">
                  <c:v>4572095</c:v>
                </c:pt>
                <c:pt idx="24">
                  <c:v>5179494</c:v>
                </c:pt>
                <c:pt idx="25">
                  <c:v>4241837</c:v>
                </c:pt>
                <c:pt idx="26">
                  <c:v>4826294</c:v>
                </c:pt>
                <c:pt idx="27">
                  <c:v>5200419</c:v>
                </c:pt>
                <c:pt idx="28">
                  <c:v>5332300</c:v>
                </c:pt>
                <c:pt idx="29">
                  <c:v>4140905</c:v>
                </c:pt>
                <c:pt idx="30">
                  <c:v>4387340</c:v>
                </c:pt>
                <c:pt idx="31">
                  <c:v>4815178</c:v>
                </c:pt>
                <c:pt idx="32">
                  <c:v>4320165</c:v>
                </c:pt>
                <c:pt idx="33">
                  <c:v>4120105</c:v>
                </c:pt>
                <c:pt idx="34">
                  <c:v>3981003</c:v>
                </c:pt>
                <c:pt idx="35">
                  <c:v>4520596</c:v>
                </c:pt>
                <c:pt idx="36">
                  <c:v>3930470</c:v>
                </c:pt>
                <c:pt idx="37">
                  <c:v>4107203</c:v>
                </c:pt>
                <c:pt idx="38">
                  <c:v>3942374</c:v>
                </c:pt>
                <c:pt idx="39">
                  <c:v>4507132</c:v>
                </c:pt>
                <c:pt idx="40">
                  <c:v>3938618</c:v>
                </c:pt>
                <c:pt idx="41">
                  <c:v>3379439</c:v>
                </c:pt>
                <c:pt idx="42">
                  <c:v>4131259</c:v>
                </c:pt>
                <c:pt idx="43">
                  <c:v>4638655</c:v>
                </c:pt>
                <c:pt idx="44">
                  <c:v>4327315</c:v>
                </c:pt>
                <c:pt idx="45">
                  <c:v>3869733</c:v>
                </c:pt>
                <c:pt idx="46">
                  <c:v>4139617</c:v>
                </c:pt>
                <c:pt idx="47">
                  <c:v>3989670</c:v>
                </c:pt>
                <c:pt idx="48">
                  <c:v>3951367</c:v>
                </c:pt>
                <c:pt idx="49">
                  <c:v>3002686</c:v>
                </c:pt>
                <c:pt idx="50">
                  <c:v>3923562</c:v>
                </c:pt>
                <c:pt idx="51">
                  <c:v>4772764</c:v>
                </c:pt>
                <c:pt idx="52">
                  <c:v>4476153</c:v>
                </c:pt>
                <c:pt idx="53">
                  <c:v>3733515</c:v>
                </c:pt>
                <c:pt idx="54">
                  <c:v>2932182</c:v>
                </c:pt>
                <c:pt idx="55">
                  <c:v>3948541</c:v>
                </c:pt>
                <c:pt idx="56">
                  <c:v>3623040</c:v>
                </c:pt>
                <c:pt idx="57">
                  <c:v>3073768</c:v>
                </c:pt>
                <c:pt idx="58">
                  <c:v>3126863</c:v>
                </c:pt>
                <c:pt idx="59">
                  <c:v>4190826</c:v>
                </c:pt>
                <c:pt idx="60">
                  <c:v>3202634</c:v>
                </c:pt>
                <c:pt idx="61">
                  <c:v>3036122</c:v>
                </c:pt>
                <c:pt idx="62">
                  <c:v>3630596</c:v>
                </c:pt>
                <c:pt idx="63">
                  <c:v>4221703</c:v>
                </c:pt>
                <c:pt idx="64">
                  <c:v>3469342</c:v>
                </c:pt>
                <c:pt idx="65">
                  <c:v>3295160</c:v>
                </c:pt>
                <c:pt idx="66">
                  <c:v>2185696</c:v>
                </c:pt>
                <c:pt idx="67">
                  <c:v>2960843</c:v>
                </c:pt>
                <c:pt idx="68">
                  <c:v>3553607</c:v>
                </c:pt>
                <c:pt idx="69">
                  <c:v>3759674</c:v>
                </c:pt>
                <c:pt idx="70">
                  <c:v>3962721</c:v>
                </c:pt>
                <c:pt idx="71">
                  <c:v>3718876</c:v>
                </c:pt>
                <c:pt idx="72">
                  <c:v>3569092</c:v>
                </c:pt>
                <c:pt idx="73">
                  <c:v>3492434</c:v>
                </c:pt>
                <c:pt idx="74">
                  <c:v>3933644</c:v>
                </c:pt>
                <c:pt idx="75">
                  <c:v>4361376</c:v>
                </c:pt>
                <c:pt idx="76">
                  <c:v>3734906</c:v>
                </c:pt>
                <c:pt idx="77">
                  <c:v>2587695</c:v>
                </c:pt>
                <c:pt idx="78">
                  <c:v>3659068</c:v>
                </c:pt>
                <c:pt idx="79">
                  <c:v>4004138</c:v>
                </c:pt>
                <c:pt idx="80">
                  <c:v>4037189</c:v>
                </c:pt>
                <c:pt idx="81">
                  <c:v>3389535</c:v>
                </c:pt>
                <c:pt idx="82">
                  <c:v>3471397</c:v>
                </c:pt>
                <c:pt idx="83">
                  <c:v>4055778</c:v>
                </c:pt>
                <c:pt idx="84">
                  <c:v>4146192</c:v>
                </c:pt>
                <c:pt idx="85">
                  <c:v>3612697</c:v>
                </c:pt>
                <c:pt idx="86">
                  <c:v>3924692</c:v>
                </c:pt>
                <c:pt idx="87">
                  <c:v>4362688</c:v>
                </c:pt>
                <c:pt idx="88">
                  <c:v>4963685</c:v>
                </c:pt>
                <c:pt idx="89">
                  <c:v>4200168</c:v>
                </c:pt>
                <c:pt idx="90">
                  <c:v>3631192</c:v>
                </c:pt>
                <c:pt idx="91">
                  <c:v>4781040</c:v>
                </c:pt>
                <c:pt idx="92">
                  <c:v>4516327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Imports</c:v>
                </c:pt>
              </c:strCache>
            </c:strRef>
          </c:tx>
          <c:spPr>
            <a:ln w="63500" cmpd="sng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Sheet1!$A$3:$A$95</c:f>
              <c:strCache>
                <c:ptCount val="93"/>
                <c:pt idx="0">
                  <c:v>1989-1</c:v>
                </c:pt>
                <c:pt idx="1">
                  <c:v>1989-2</c:v>
                </c:pt>
                <c:pt idx="2">
                  <c:v>1989-3</c:v>
                </c:pt>
                <c:pt idx="3">
                  <c:v>1989-4</c:v>
                </c:pt>
                <c:pt idx="4">
                  <c:v>1990-1</c:v>
                </c:pt>
                <c:pt idx="5">
                  <c:v>1990-2</c:v>
                </c:pt>
                <c:pt idx="6">
                  <c:v>1990-3</c:v>
                </c:pt>
                <c:pt idx="7">
                  <c:v>1990-4</c:v>
                </c:pt>
                <c:pt idx="8">
                  <c:v>1991-1</c:v>
                </c:pt>
                <c:pt idx="9">
                  <c:v>1991-2</c:v>
                </c:pt>
                <c:pt idx="10">
                  <c:v>1991-3</c:v>
                </c:pt>
                <c:pt idx="11">
                  <c:v>1991-4</c:v>
                </c:pt>
                <c:pt idx="12">
                  <c:v>1992-1</c:v>
                </c:pt>
                <c:pt idx="13">
                  <c:v>1992-2</c:v>
                </c:pt>
                <c:pt idx="14">
                  <c:v>1992-3</c:v>
                </c:pt>
                <c:pt idx="15">
                  <c:v>1992-4</c:v>
                </c:pt>
                <c:pt idx="16">
                  <c:v>1993-1</c:v>
                </c:pt>
                <c:pt idx="17">
                  <c:v>1993-2</c:v>
                </c:pt>
                <c:pt idx="18">
                  <c:v>1993-3</c:v>
                </c:pt>
                <c:pt idx="19">
                  <c:v>1993-4</c:v>
                </c:pt>
                <c:pt idx="20">
                  <c:v>1994-1</c:v>
                </c:pt>
                <c:pt idx="21">
                  <c:v>1994-2</c:v>
                </c:pt>
                <c:pt idx="22">
                  <c:v>1994-3</c:v>
                </c:pt>
                <c:pt idx="23">
                  <c:v>1994-4</c:v>
                </c:pt>
                <c:pt idx="24">
                  <c:v>1995-1</c:v>
                </c:pt>
                <c:pt idx="25">
                  <c:v>1995-2</c:v>
                </c:pt>
                <c:pt idx="26">
                  <c:v>1995-3</c:v>
                </c:pt>
                <c:pt idx="27">
                  <c:v>1995-4</c:v>
                </c:pt>
                <c:pt idx="28">
                  <c:v>1996-1</c:v>
                </c:pt>
                <c:pt idx="29">
                  <c:v>1996-2</c:v>
                </c:pt>
                <c:pt idx="30">
                  <c:v>1996-3</c:v>
                </c:pt>
                <c:pt idx="31">
                  <c:v>1996-4</c:v>
                </c:pt>
                <c:pt idx="32">
                  <c:v>1997-1</c:v>
                </c:pt>
                <c:pt idx="33">
                  <c:v>1997-2</c:v>
                </c:pt>
                <c:pt idx="34">
                  <c:v>1997-3</c:v>
                </c:pt>
                <c:pt idx="35">
                  <c:v>1997-4</c:v>
                </c:pt>
                <c:pt idx="36">
                  <c:v>1998-1</c:v>
                </c:pt>
                <c:pt idx="37">
                  <c:v>1998-2</c:v>
                </c:pt>
                <c:pt idx="38">
                  <c:v>1998-3</c:v>
                </c:pt>
                <c:pt idx="39">
                  <c:v>1998-4</c:v>
                </c:pt>
                <c:pt idx="40">
                  <c:v>1999-1</c:v>
                </c:pt>
                <c:pt idx="41">
                  <c:v>1999-2</c:v>
                </c:pt>
                <c:pt idx="42">
                  <c:v>1999-3</c:v>
                </c:pt>
                <c:pt idx="43">
                  <c:v>1999-4</c:v>
                </c:pt>
                <c:pt idx="44">
                  <c:v>2000-1</c:v>
                </c:pt>
                <c:pt idx="45">
                  <c:v>2000-2</c:v>
                </c:pt>
                <c:pt idx="46">
                  <c:v>2000-3</c:v>
                </c:pt>
                <c:pt idx="47">
                  <c:v>2000-4</c:v>
                </c:pt>
                <c:pt idx="48">
                  <c:v>2001-1</c:v>
                </c:pt>
                <c:pt idx="49">
                  <c:v>2001-2</c:v>
                </c:pt>
                <c:pt idx="50">
                  <c:v>2001-3</c:v>
                </c:pt>
                <c:pt idx="51">
                  <c:v>2001-4</c:v>
                </c:pt>
                <c:pt idx="52">
                  <c:v>2002-1</c:v>
                </c:pt>
                <c:pt idx="53">
                  <c:v>2002-2</c:v>
                </c:pt>
                <c:pt idx="54">
                  <c:v>2002-3</c:v>
                </c:pt>
                <c:pt idx="55">
                  <c:v>2002-4</c:v>
                </c:pt>
                <c:pt idx="56">
                  <c:v>2003-1</c:v>
                </c:pt>
                <c:pt idx="57">
                  <c:v>2003-2</c:v>
                </c:pt>
                <c:pt idx="58">
                  <c:v>2003-3</c:v>
                </c:pt>
                <c:pt idx="59">
                  <c:v>2003-4</c:v>
                </c:pt>
                <c:pt idx="60">
                  <c:v>2004-1</c:v>
                </c:pt>
                <c:pt idx="61">
                  <c:v>2004-2</c:v>
                </c:pt>
                <c:pt idx="62">
                  <c:v>2004-3</c:v>
                </c:pt>
                <c:pt idx="63">
                  <c:v>2004-4</c:v>
                </c:pt>
                <c:pt idx="64">
                  <c:v>2005-1</c:v>
                </c:pt>
                <c:pt idx="65">
                  <c:v>2005-2</c:v>
                </c:pt>
                <c:pt idx="66">
                  <c:v>2005-3</c:v>
                </c:pt>
                <c:pt idx="67">
                  <c:v>2005-4</c:v>
                </c:pt>
                <c:pt idx="68">
                  <c:v>2006-1</c:v>
                </c:pt>
                <c:pt idx="69">
                  <c:v>2006-2</c:v>
                </c:pt>
                <c:pt idx="70">
                  <c:v>2006-3</c:v>
                </c:pt>
                <c:pt idx="71">
                  <c:v>2006-4</c:v>
                </c:pt>
                <c:pt idx="72">
                  <c:v>2007-1</c:v>
                </c:pt>
                <c:pt idx="73">
                  <c:v>2007-2</c:v>
                </c:pt>
                <c:pt idx="74">
                  <c:v>2007-3</c:v>
                </c:pt>
                <c:pt idx="75">
                  <c:v>2007-4</c:v>
                </c:pt>
                <c:pt idx="76">
                  <c:v>2008-1</c:v>
                </c:pt>
                <c:pt idx="77">
                  <c:v>2008-2</c:v>
                </c:pt>
                <c:pt idx="78">
                  <c:v>2008-3</c:v>
                </c:pt>
                <c:pt idx="79">
                  <c:v>2008-4</c:v>
                </c:pt>
                <c:pt idx="80">
                  <c:v>2009-1</c:v>
                </c:pt>
                <c:pt idx="81">
                  <c:v>2009-2</c:v>
                </c:pt>
                <c:pt idx="82">
                  <c:v>2009-3</c:v>
                </c:pt>
                <c:pt idx="83">
                  <c:v>2009-4</c:v>
                </c:pt>
                <c:pt idx="84">
                  <c:v>2010-1</c:v>
                </c:pt>
                <c:pt idx="85">
                  <c:v>2010-2</c:v>
                </c:pt>
                <c:pt idx="86">
                  <c:v>2010-3</c:v>
                </c:pt>
                <c:pt idx="87">
                  <c:v>2010-4</c:v>
                </c:pt>
                <c:pt idx="88">
                  <c:v>2011-1</c:v>
                </c:pt>
                <c:pt idx="89">
                  <c:v>2011-2</c:v>
                </c:pt>
                <c:pt idx="90">
                  <c:v>2011-3</c:v>
                </c:pt>
                <c:pt idx="91">
                  <c:v>2011-4</c:v>
                </c:pt>
                <c:pt idx="92">
                  <c:v>2012-1</c:v>
                </c:pt>
              </c:strCache>
            </c:strRef>
          </c:cat>
          <c:val>
            <c:numRef>
              <c:f>Sheet1!$C$3:$C$95</c:f>
              <c:numCache>
                <c:formatCode>_(* #,##0_);_(* \(#,##0\);_(* "-"??_);_(@_)</c:formatCode>
                <c:ptCount val="93"/>
                <c:pt idx="0">
                  <c:v>3288212</c:v>
                </c:pt>
                <c:pt idx="1">
                  <c:v>2812128</c:v>
                </c:pt>
                <c:pt idx="2">
                  <c:v>2413077</c:v>
                </c:pt>
                <c:pt idx="3">
                  <c:v>2340979</c:v>
                </c:pt>
                <c:pt idx="4">
                  <c:v>3286125</c:v>
                </c:pt>
                <c:pt idx="5">
                  <c:v>2478036</c:v>
                </c:pt>
                <c:pt idx="6">
                  <c:v>3307495</c:v>
                </c:pt>
                <c:pt idx="7">
                  <c:v>3526280</c:v>
                </c:pt>
                <c:pt idx="8">
                  <c:v>3378719</c:v>
                </c:pt>
                <c:pt idx="9">
                  <c:v>3691127</c:v>
                </c:pt>
                <c:pt idx="10">
                  <c:v>3408024</c:v>
                </c:pt>
                <c:pt idx="11">
                  <c:v>3425018</c:v>
                </c:pt>
                <c:pt idx="12">
                  <c:v>3483825</c:v>
                </c:pt>
                <c:pt idx="13">
                  <c:v>2669276</c:v>
                </c:pt>
                <c:pt idx="14">
                  <c:v>3176939</c:v>
                </c:pt>
                <c:pt idx="15">
                  <c:v>3305555</c:v>
                </c:pt>
                <c:pt idx="16">
                  <c:v>3856797</c:v>
                </c:pt>
                <c:pt idx="17">
                  <c:v>3676339</c:v>
                </c:pt>
                <c:pt idx="18">
                  <c:v>3581659</c:v>
                </c:pt>
                <c:pt idx="19">
                  <c:v>4051548</c:v>
                </c:pt>
                <c:pt idx="20">
                  <c:v>4798683</c:v>
                </c:pt>
                <c:pt idx="21">
                  <c:v>4747266</c:v>
                </c:pt>
                <c:pt idx="22">
                  <c:v>4236278</c:v>
                </c:pt>
                <c:pt idx="23">
                  <c:v>4145560</c:v>
                </c:pt>
                <c:pt idx="24">
                  <c:v>4738032</c:v>
                </c:pt>
                <c:pt idx="25">
                  <c:v>4350125</c:v>
                </c:pt>
                <c:pt idx="26">
                  <c:v>4069376</c:v>
                </c:pt>
                <c:pt idx="27">
                  <c:v>4462169</c:v>
                </c:pt>
                <c:pt idx="28">
                  <c:v>4488429</c:v>
                </c:pt>
                <c:pt idx="29">
                  <c:v>5436058</c:v>
                </c:pt>
                <c:pt idx="30">
                  <c:v>5987804</c:v>
                </c:pt>
                <c:pt idx="31">
                  <c:v>5910110</c:v>
                </c:pt>
                <c:pt idx="32">
                  <c:v>6379482</c:v>
                </c:pt>
                <c:pt idx="33">
                  <c:v>5473508</c:v>
                </c:pt>
                <c:pt idx="34">
                  <c:v>4927086</c:v>
                </c:pt>
                <c:pt idx="35">
                  <c:v>4263568</c:v>
                </c:pt>
                <c:pt idx="36">
                  <c:v>5405503</c:v>
                </c:pt>
                <c:pt idx="37">
                  <c:v>4588093</c:v>
                </c:pt>
                <c:pt idx="38">
                  <c:v>7363403</c:v>
                </c:pt>
                <c:pt idx="39">
                  <c:v>6790897</c:v>
                </c:pt>
                <c:pt idx="40">
                  <c:v>4737796</c:v>
                </c:pt>
                <c:pt idx="41">
                  <c:v>5448807</c:v>
                </c:pt>
                <c:pt idx="42">
                  <c:v>5371874</c:v>
                </c:pt>
                <c:pt idx="43">
                  <c:v>5074521</c:v>
                </c:pt>
                <c:pt idx="44">
                  <c:v>6537073</c:v>
                </c:pt>
                <c:pt idx="45">
                  <c:v>6431495</c:v>
                </c:pt>
                <c:pt idx="46">
                  <c:v>5516207</c:v>
                </c:pt>
                <c:pt idx="47">
                  <c:v>4215334</c:v>
                </c:pt>
                <c:pt idx="48">
                  <c:v>4047927</c:v>
                </c:pt>
                <c:pt idx="49">
                  <c:v>4746278</c:v>
                </c:pt>
                <c:pt idx="50">
                  <c:v>4584450</c:v>
                </c:pt>
                <c:pt idx="51">
                  <c:v>4566624</c:v>
                </c:pt>
                <c:pt idx="52">
                  <c:v>4940501</c:v>
                </c:pt>
                <c:pt idx="53">
                  <c:v>4713862</c:v>
                </c:pt>
                <c:pt idx="54">
                  <c:v>4659562</c:v>
                </c:pt>
                <c:pt idx="55">
                  <c:v>4799893</c:v>
                </c:pt>
                <c:pt idx="56">
                  <c:v>4356686</c:v>
                </c:pt>
                <c:pt idx="57">
                  <c:v>4003621</c:v>
                </c:pt>
                <c:pt idx="58">
                  <c:v>3680357</c:v>
                </c:pt>
                <c:pt idx="59">
                  <c:v>3729741</c:v>
                </c:pt>
                <c:pt idx="60">
                  <c:v>4031369</c:v>
                </c:pt>
                <c:pt idx="61">
                  <c:v>4238146</c:v>
                </c:pt>
                <c:pt idx="62">
                  <c:v>4226218</c:v>
                </c:pt>
                <c:pt idx="63">
                  <c:v>4845718</c:v>
                </c:pt>
                <c:pt idx="64">
                  <c:v>4660207</c:v>
                </c:pt>
                <c:pt idx="65">
                  <c:v>4627178</c:v>
                </c:pt>
                <c:pt idx="66">
                  <c:v>1904741</c:v>
                </c:pt>
                <c:pt idx="67">
                  <c:v>2109419</c:v>
                </c:pt>
                <c:pt idx="68">
                  <c:v>3840099</c:v>
                </c:pt>
                <c:pt idx="69">
                  <c:v>3827510</c:v>
                </c:pt>
                <c:pt idx="70">
                  <c:v>3883017</c:v>
                </c:pt>
                <c:pt idx="71">
                  <c:v>2895100</c:v>
                </c:pt>
                <c:pt idx="72">
                  <c:v>3174275</c:v>
                </c:pt>
                <c:pt idx="73">
                  <c:v>3038174</c:v>
                </c:pt>
                <c:pt idx="74">
                  <c:v>3071182</c:v>
                </c:pt>
                <c:pt idx="75">
                  <c:v>2752306</c:v>
                </c:pt>
                <c:pt idx="76">
                  <c:v>2908888</c:v>
                </c:pt>
                <c:pt idx="77">
                  <c:v>3033565</c:v>
                </c:pt>
                <c:pt idx="78">
                  <c:v>2883477</c:v>
                </c:pt>
                <c:pt idx="79">
                  <c:v>3555955</c:v>
                </c:pt>
                <c:pt idx="80">
                  <c:v>3350693</c:v>
                </c:pt>
                <c:pt idx="81">
                  <c:v>2847065</c:v>
                </c:pt>
                <c:pt idx="82">
                  <c:v>2952151</c:v>
                </c:pt>
                <c:pt idx="83">
                  <c:v>3179165</c:v>
                </c:pt>
                <c:pt idx="84">
                  <c:v>3393077</c:v>
                </c:pt>
                <c:pt idx="85">
                  <c:v>3820189</c:v>
                </c:pt>
                <c:pt idx="86">
                  <c:v>3937570</c:v>
                </c:pt>
                <c:pt idx="87">
                  <c:v>3528644</c:v>
                </c:pt>
                <c:pt idx="88">
                  <c:v>3531694</c:v>
                </c:pt>
                <c:pt idx="89">
                  <c:v>5026627</c:v>
                </c:pt>
                <c:pt idx="90">
                  <c:v>3859393</c:v>
                </c:pt>
                <c:pt idx="91">
                  <c:v>3232384</c:v>
                </c:pt>
                <c:pt idx="92">
                  <c:v>3405652</c:v>
                </c:pt>
              </c:numCache>
            </c:numRef>
          </c:val>
        </c:ser>
        <c:dLbls/>
        <c:marker val="1"/>
        <c:axId val="186447360"/>
        <c:axId val="186448896"/>
      </c:lineChart>
      <c:catAx>
        <c:axId val="186447360"/>
        <c:scaling>
          <c:orientation val="minMax"/>
        </c:scaling>
        <c:axPos val="b"/>
        <c:numFmt formatCode="General" sourceLinked="1"/>
        <c:majorTickMark val="none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600" b="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186448896"/>
        <c:crosses val="autoZero"/>
        <c:auto val="1"/>
        <c:lblAlgn val="ctr"/>
        <c:lblOffset val="100"/>
        <c:tickLblSkip val="8"/>
        <c:tickMarkSkip val="1"/>
      </c:catAx>
      <c:valAx>
        <c:axId val="186448896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 dirty="0">
                    <a:solidFill>
                      <a:schemeClr val="bg1"/>
                    </a:solidFill>
                  </a:rPr>
                  <a:t>Millions of tons</a:t>
                </a:r>
              </a:p>
            </c:rich>
          </c:tx>
          <c:layout>
            <c:manualLayout>
              <c:xMode val="edge"/>
              <c:yMode val="edge"/>
              <c:x val="2.1777869871529411E-3"/>
              <c:y val="0.30521987146512281"/>
            </c:manualLayout>
          </c:layout>
        </c:title>
        <c:numFmt formatCode="General" sourceLinked="0"/>
        <c:majorTickMark val="none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600" b="1">
                <a:solidFill>
                  <a:schemeClr val="bg1"/>
                </a:solidFill>
              </a:defRPr>
            </a:pPr>
            <a:endParaRPr lang="en-US"/>
          </a:p>
        </c:txPr>
        <c:crossAx val="186447360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29844511212414238"/>
          <c:y val="0.66626072627649746"/>
          <c:w val="0.52399237595300552"/>
          <c:h val="7.2919185204684669E-2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plotArea>
      <c:layout>
        <c:manualLayout>
          <c:layoutTarget val="inner"/>
          <c:xMode val="edge"/>
          <c:yMode val="edge"/>
          <c:x val="0.12096207801611009"/>
          <c:y val="2.0917896278877014E-2"/>
          <c:w val="0.77568908951036297"/>
          <c:h val="0.74066321933639401"/>
        </c:manualLayout>
      </c:layout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Oil</c:v>
                </c:pt>
              </c:strCache>
            </c:strRef>
          </c:tx>
          <c:spPr>
            <a:ln w="63500" cmpd="sng">
              <a:solidFill>
                <a:srgbClr val="D60093"/>
              </a:solidFill>
              <a:prstDash val="solid"/>
            </a:ln>
          </c:spPr>
          <c:marker>
            <c:symbol val="none"/>
          </c:marker>
          <c:dPt>
            <c:idx val="99"/>
          </c:dPt>
          <c:dPt>
            <c:idx val="101"/>
          </c:dPt>
          <c:dPt>
            <c:idx val="103"/>
          </c:dPt>
          <c:dPt>
            <c:idx val="106"/>
          </c:dPt>
          <c:dPt>
            <c:idx val="107"/>
          </c:dPt>
          <c:dPt>
            <c:idx val="111"/>
          </c:dPt>
          <c:dPt>
            <c:idx val="112"/>
          </c:dPt>
          <c:dPt>
            <c:idx val="113"/>
          </c:dPt>
          <c:dPt>
            <c:idx val="114"/>
          </c:dPt>
          <c:dPt>
            <c:idx val="115"/>
          </c:dPt>
          <c:dPt>
            <c:idx val="116"/>
          </c:dPt>
          <c:dPt>
            <c:idx val="117"/>
          </c:dPt>
          <c:dPt>
            <c:idx val="118"/>
          </c:dPt>
          <c:dPt>
            <c:idx val="119"/>
          </c:dPt>
          <c:dPt>
            <c:idx val="120"/>
          </c:dPt>
          <c:dPt>
            <c:idx val="121"/>
          </c:dPt>
          <c:dPt>
            <c:idx val="122"/>
          </c:dPt>
          <c:dPt>
            <c:idx val="123"/>
          </c:dPt>
          <c:dPt>
            <c:idx val="124"/>
          </c:dPt>
          <c:dPt>
            <c:idx val="125"/>
            <c:spPr>
              <a:ln w="63500" cmpd="sng">
                <a:solidFill>
                  <a:srgbClr val="D60093"/>
                </a:solidFill>
                <a:prstDash val="sysDot"/>
              </a:ln>
            </c:spPr>
          </c:dPt>
          <c:dPt>
            <c:idx val="126"/>
            <c:spPr>
              <a:ln w="63500" cmpd="sng">
                <a:solidFill>
                  <a:srgbClr val="D60093"/>
                </a:solidFill>
                <a:prstDash val="sysDot"/>
              </a:ln>
            </c:spPr>
          </c:dPt>
          <c:dPt>
            <c:idx val="127"/>
            <c:spPr>
              <a:ln w="63500" cmpd="sng">
                <a:solidFill>
                  <a:srgbClr val="D60093"/>
                </a:solidFill>
                <a:prstDash val="sysDot"/>
              </a:ln>
            </c:spPr>
          </c:dPt>
          <c:dPt>
            <c:idx val="128"/>
            <c:spPr>
              <a:ln w="63500" cmpd="sng">
                <a:solidFill>
                  <a:srgbClr val="D60093"/>
                </a:solidFill>
                <a:prstDash val="sysDot"/>
              </a:ln>
            </c:spPr>
          </c:dPt>
          <c:dPt>
            <c:idx val="129"/>
            <c:spPr>
              <a:ln w="63500" cmpd="sng">
                <a:solidFill>
                  <a:srgbClr val="D60093"/>
                </a:solidFill>
                <a:prstDash val="sysDot"/>
              </a:ln>
            </c:spPr>
          </c:dPt>
          <c:cat>
            <c:numRef>
              <c:f>Sheet1!$A$4:$A$134</c:f>
              <c:numCache>
                <c:formatCode>[$-409]mmm\-yy;@</c:formatCode>
                <c:ptCount val="131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40920</c:v>
                </c:pt>
                <c:pt idx="121">
                  <c:v>40951</c:v>
                </c:pt>
                <c:pt idx="122">
                  <c:v>40980</c:v>
                </c:pt>
                <c:pt idx="123">
                  <c:v>41011</c:v>
                </c:pt>
                <c:pt idx="124">
                  <c:v>41041</c:v>
                </c:pt>
                <c:pt idx="125">
                  <c:v>41136</c:v>
                </c:pt>
                <c:pt idx="126">
                  <c:v>41228</c:v>
                </c:pt>
                <c:pt idx="127">
                  <c:v>41320</c:v>
                </c:pt>
                <c:pt idx="128">
                  <c:v>41409</c:v>
                </c:pt>
                <c:pt idx="129">
                  <c:v>41501</c:v>
                </c:pt>
                <c:pt idx="130">
                  <c:v>41593</c:v>
                </c:pt>
              </c:numCache>
            </c:numRef>
          </c:cat>
          <c:val>
            <c:numRef>
              <c:f>Sheet1!$B$4:$B$134</c:f>
              <c:numCache>
                <c:formatCode>General</c:formatCode>
                <c:ptCount val="131"/>
                <c:pt idx="0">
                  <c:v>19.71</c:v>
                </c:pt>
                <c:pt idx="1">
                  <c:v>20.72</c:v>
                </c:pt>
                <c:pt idx="2">
                  <c:v>24.53</c:v>
                </c:pt>
                <c:pt idx="3">
                  <c:v>26.18</c:v>
                </c:pt>
                <c:pt idx="4">
                  <c:v>27.04</c:v>
                </c:pt>
                <c:pt idx="5">
                  <c:v>25.52</c:v>
                </c:pt>
                <c:pt idx="6">
                  <c:v>26.97</c:v>
                </c:pt>
                <c:pt idx="7">
                  <c:v>28.39</c:v>
                </c:pt>
                <c:pt idx="8">
                  <c:v>29.66</c:v>
                </c:pt>
                <c:pt idx="9">
                  <c:v>28.84</c:v>
                </c:pt>
                <c:pt idx="10">
                  <c:v>26.35</c:v>
                </c:pt>
                <c:pt idx="11">
                  <c:v>29.459999999999997</c:v>
                </c:pt>
                <c:pt idx="12">
                  <c:v>32.949999999999996</c:v>
                </c:pt>
                <c:pt idx="13">
                  <c:v>35.83</c:v>
                </c:pt>
                <c:pt idx="14">
                  <c:v>33.51</c:v>
                </c:pt>
                <c:pt idx="15">
                  <c:v>28.17</c:v>
                </c:pt>
                <c:pt idx="16">
                  <c:v>28.110000000000003</c:v>
                </c:pt>
                <c:pt idx="17">
                  <c:v>30.66</c:v>
                </c:pt>
                <c:pt idx="18">
                  <c:v>30.75</c:v>
                </c:pt>
                <c:pt idx="19">
                  <c:v>31.57</c:v>
                </c:pt>
                <c:pt idx="20">
                  <c:v>28.310000000000002</c:v>
                </c:pt>
                <c:pt idx="21">
                  <c:v>30.34</c:v>
                </c:pt>
                <c:pt idx="22">
                  <c:v>31.110000000000003</c:v>
                </c:pt>
                <c:pt idx="23">
                  <c:v>32.130000000000003</c:v>
                </c:pt>
                <c:pt idx="24">
                  <c:v>34.309999999999995</c:v>
                </c:pt>
                <c:pt idx="25">
                  <c:v>34.68</c:v>
                </c:pt>
                <c:pt idx="26">
                  <c:v>36.74</c:v>
                </c:pt>
                <c:pt idx="27">
                  <c:v>36.75</c:v>
                </c:pt>
                <c:pt idx="28">
                  <c:v>40.28</c:v>
                </c:pt>
                <c:pt idx="29">
                  <c:v>38.03</c:v>
                </c:pt>
                <c:pt idx="30">
                  <c:v>40.78</c:v>
                </c:pt>
                <c:pt idx="31">
                  <c:v>44.9</c:v>
                </c:pt>
                <c:pt idx="32">
                  <c:v>45.94</c:v>
                </c:pt>
                <c:pt idx="33">
                  <c:v>53.28</c:v>
                </c:pt>
                <c:pt idx="34">
                  <c:v>48.47</c:v>
                </c:pt>
                <c:pt idx="35">
                  <c:v>43.15</c:v>
                </c:pt>
                <c:pt idx="36">
                  <c:v>46.839999999999996</c:v>
                </c:pt>
                <c:pt idx="37">
                  <c:v>48.15</c:v>
                </c:pt>
                <c:pt idx="38">
                  <c:v>54.190000000000005</c:v>
                </c:pt>
                <c:pt idx="39">
                  <c:v>52.98</c:v>
                </c:pt>
                <c:pt idx="40">
                  <c:v>49.83</c:v>
                </c:pt>
                <c:pt idx="41">
                  <c:v>56.349999999999994</c:v>
                </c:pt>
                <c:pt idx="42">
                  <c:v>59</c:v>
                </c:pt>
                <c:pt idx="43">
                  <c:v>64.989999999999995</c:v>
                </c:pt>
                <c:pt idx="44">
                  <c:v>65.59</c:v>
                </c:pt>
                <c:pt idx="45">
                  <c:v>62.260000000000005</c:v>
                </c:pt>
                <c:pt idx="46">
                  <c:v>58.32</c:v>
                </c:pt>
                <c:pt idx="47">
                  <c:v>59.41</c:v>
                </c:pt>
                <c:pt idx="48">
                  <c:v>65.489999999999995</c:v>
                </c:pt>
                <c:pt idx="49">
                  <c:v>61.63</c:v>
                </c:pt>
                <c:pt idx="50">
                  <c:v>62.690000000000005</c:v>
                </c:pt>
                <c:pt idx="51">
                  <c:v>69.440000000000012</c:v>
                </c:pt>
                <c:pt idx="52">
                  <c:v>70.84</c:v>
                </c:pt>
                <c:pt idx="53">
                  <c:v>70.95</c:v>
                </c:pt>
                <c:pt idx="54">
                  <c:v>74.410000000000011</c:v>
                </c:pt>
                <c:pt idx="55">
                  <c:v>73.040000000000006</c:v>
                </c:pt>
                <c:pt idx="56">
                  <c:v>63.8</c:v>
                </c:pt>
                <c:pt idx="57">
                  <c:v>58.89</c:v>
                </c:pt>
                <c:pt idx="58">
                  <c:v>59.08</c:v>
                </c:pt>
                <c:pt idx="59">
                  <c:v>61.96</c:v>
                </c:pt>
                <c:pt idx="60">
                  <c:v>54.51</c:v>
                </c:pt>
                <c:pt idx="61">
                  <c:v>59.28</c:v>
                </c:pt>
                <c:pt idx="62">
                  <c:v>60.44</c:v>
                </c:pt>
                <c:pt idx="63">
                  <c:v>63.98</c:v>
                </c:pt>
                <c:pt idx="64">
                  <c:v>63.449999999999996</c:v>
                </c:pt>
                <c:pt idx="65">
                  <c:v>67.489999999999995</c:v>
                </c:pt>
                <c:pt idx="66">
                  <c:v>74.11999999999999</c:v>
                </c:pt>
                <c:pt idx="67">
                  <c:v>72.36</c:v>
                </c:pt>
                <c:pt idx="68">
                  <c:v>79.910000000000011</c:v>
                </c:pt>
                <c:pt idx="69">
                  <c:v>85.8</c:v>
                </c:pt>
                <c:pt idx="70">
                  <c:v>94.77</c:v>
                </c:pt>
                <c:pt idx="71">
                  <c:v>91.69</c:v>
                </c:pt>
                <c:pt idx="72">
                  <c:v>92.97</c:v>
                </c:pt>
                <c:pt idx="73">
                  <c:v>95.39</c:v>
                </c:pt>
                <c:pt idx="74">
                  <c:v>105.45</c:v>
                </c:pt>
                <c:pt idx="75">
                  <c:v>112.58</c:v>
                </c:pt>
                <c:pt idx="76">
                  <c:v>125.4</c:v>
                </c:pt>
                <c:pt idx="77">
                  <c:v>133.88000000000002</c:v>
                </c:pt>
                <c:pt idx="78">
                  <c:v>133.37</c:v>
                </c:pt>
                <c:pt idx="79">
                  <c:v>116.66999999999999</c:v>
                </c:pt>
                <c:pt idx="80">
                  <c:v>104.11</c:v>
                </c:pt>
                <c:pt idx="81">
                  <c:v>76.61</c:v>
                </c:pt>
                <c:pt idx="82">
                  <c:v>57.309999999999995</c:v>
                </c:pt>
                <c:pt idx="83">
                  <c:v>41.120000000000005</c:v>
                </c:pt>
                <c:pt idx="84">
                  <c:v>41.68</c:v>
                </c:pt>
                <c:pt idx="85">
                  <c:v>39.090000000000003</c:v>
                </c:pt>
                <c:pt idx="86">
                  <c:v>47.94</c:v>
                </c:pt>
                <c:pt idx="87">
                  <c:v>49.65</c:v>
                </c:pt>
                <c:pt idx="88">
                  <c:v>59.03</c:v>
                </c:pt>
                <c:pt idx="89">
                  <c:v>69.739999999999995</c:v>
                </c:pt>
                <c:pt idx="90">
                  <c:v>64.149999999999991</c:v>
                </c:pt>
                <c:pt idx="91">
                  <c:v>71.040000000000006</c:v>
                </c:pt>
                <c:pt idx="92">
                  <c:v>69.410000000000011</c:v>
                </c:pt>
                <c:pt idx="93">
                  <c:v>75.72</c:v>
                </c:pt>
                <c:pt idx="94">
                  <c:v>77.989999999999995</c:v>
                </c:pt>
                <c:pt idx="95">
                  <c:v>74.47</c:v>
                </c:pt>
                <c:pt idx="96">
                  <c:v>78.33</c:v>
                </c:pt>
                <c:pt idx="97">
                  <c:v>76.39</c:v>
                </c:pt>
                <c:pt idx="98">
                  <c:v>81.2</c:v>
                </c:pt>
                <c:pt idx="99">
                  <c:v>84.29</c:v>
                </c:pt>
                <c:pt idx="100">
                  <c:v>73.739999999999995</c:v>
                </c:pt>
                <c:pt idx="101">
                  <c:v>75.34</c:v>
                </c:pt>
                <c:pt idx="102">
                  <c:v>76.319999999999993</c:v>
                </c:pt>
                <c:pt idx="103">
                  <c:v>76.81</c:v>
                </c:pt>
                <c:pt idx="104">
                  <c:v>75.239999999999995</c:v>
                </c:pt>
                <c:pt idx="105">
                  <c:v>81.89</c:v>
                </c:pt>
                <c:pt idx="106">
                  <c:v>84.25</c:v>
                </c:pt>
                <c:pt idx="107">
                  <c:v>89.149999999999991</c:v>
                </c:pt>
                <c:pt idx="108">
                  <c:v>89.169999999999987</c:v>
                </c:pt>
                <c:pt idx="109">
                  <c:v>88.58</c:v>
                </c:pt>
                <c:pt idx="110">
                  <c:v>102.86</c:v>
                </c:pt>
                <c:pt idx="111">
                  <c:v>109.53</c:v>
                </c:pt>
                <c:pt idx="112">
                  <c:v>100.9</c:v>
                </c:pt>
                <c:pt idx="113">
                  <c:v>96.26</c:v>
                </c:pt>
                <c:pt idx="114">
                  <c:v>97.3</c:v>
                </c:pt>
                <c:pt idx="115">
                  <c:v>86.33</c:v>
                </c:pt>
                <c:pt idx="116">
                  <c:v>85.52</c:v>
                </c:pt>
                <c:pt idx="117">
                  <c:v>86.32</c:v>
                </c:pt>
                <c:pt idx="118">
                  <c:v>97.16</c:v>
                </c:pt>
                <c:pt idx="119">
                  <c:v>98.56</c:v>
                </c:pt>
                <c:pt idx="120">
                  <c:v>100.27</c:v>
                </c:pt>
                <c:pt idx="121">
                  <c:v>102.2</c:v>
                </c:pt>
                <c:pt idx="122">
                  <c:v>106.16</c:v>
                </c:pt>
                <c:pt idx="123">
                  <c:v>103.32</c:v>
                </c:pt>
                <c:pt idx="124">
                  <c:v>94.66</c:v>
                </c:pt>
                <c:pt idx="125" formatCode="0.0">
                  <c:v>103.19</c:v>
                </c:pt>
                <c:pt idx="126" formatCode="0.0">
                  <c:v>105.05</c:v>
                </c:pt>
                <c:pt idx="127" formatCode="0.0">
                  <c:v>110.61</c:v>
                </c:pt>
                <c:pt idx="128" formatCode="0.0">
                  <c:v>111.94000000000001</c:v>
                </c:pt>
                <c:pt idx="129" formatCode="0.0">
                  <c:v>118.75</c:v>
                </c:pt>
                <c:pt idx="130" formatCode="0.0">
                  <c:v>118.07</c:v>
                </c:pt>
              </c:numCache>
            </c:numRef>
          </c:val>
        </c:ser>
        <c:dLbls/>
        <c:marker val="1"/>
        <c:axId val="94597888"/>
        <c:axId val="94599424"/>
      </c:lineChart>
      <c:lineChart>
        <c:grouping val="standard"/>
        <c:ser>
          <c:idx val="1"/>
          <c:order val="1"/>
          <c:tx>
            <c:strRef>
              <c:f>Sheet1!$D$3</c:f>
              <c:strCache>
                <c:ptCount val="1"/>
                <c:pt idx="0">
                  <c:v>Gas</c:v>
                </c:pt>
              </c:strCache>
            </c:strRef>
          </c:tx>
          <c:spPr>
            <a:ln w="63500" cmpd="sng">
              <a:solidFill>
                <a:srgbClr val="FFFF00"/>
              </a:solidFill>
              <a:prstDash val="solid"/>
            </a:ln>
          </c:spPr>
          <c:marker>
            <c:symbol val="none"/>
          </c:marker>
          <c:dPt>
            <c:idx val="86"/>
            <c:spPr>
              <a:ln w="63500" cap="flat" cmpd="sng">
                <a:solidFill>
                  <a:srgbClr val="FFFF00"/>
                </a:solidFill>
                <a:prstDash val="solid"/>
              </a:ln>
            </c:spPr>
          </c:dPt>
          <c:dPt>
            <c:idx val="98"/>
          </c:dPt>
          <c:dPt>
            <c:idx val="101"/>
          </c:dPt>
          <c:dPt>
            <c:idx val="102"/>
          </c:dPt>
          <c:dPt>
            <c:idx val="103"/>
          </c:dPt>
          <c:dPt>
            <c:idx val="105"/>
          </c:dPt>
          <c:dPt>
            <c:idx val="111"/>
          </c:dPt>
          <c:dPt>
            <c:idx val="112"/>
          </c:dPt>
          <c:dPt>
            <c:idx val="113"/>
          </c:dPt>
          <c:dPt>
            <c:idx val="114"/>
          </c:dPt>
          <c:dPt>
            <c:idx val="115"/>
          </c:dPt>
          <c:dPt>
            <c:idx val="116"/>
          </c:dPt>
          <c:dPt>
            <c:idx val="117"/>
          </c:dPt>
          <c:dPt>
            <c:idx val="118"/>
          </c:dPt>
          <c:dPt>
            <c:idx val="119"/>
          </c:dPt>
          <c:dPt>
            <c:idx val="120"/>
          </c:dPt>
          <c:dPt>
            <c:idx val="121"/>
          </c:dPt>
          <c:dPt>
            <c:idx val="122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dPt>
            <c:idx val="123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dPt>
            <c:idx val="124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dPt>
            <c:idx val="125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dPt>
            <c:idx val="126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dPt>
            <c:idx val="127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dPt>
            <c:idx val="128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dPt>
            <c:idx val="129"/>
            <c:spPr>
              <a:ln w="63500" cmpd="sng">
                <a:solidFill>
                  <a:srgbClr val="FFFF00"/>
                </a:solidFill>
                <a:prstDash val="sysDot"/>
              </a:ln>
            </c:spPr>
          </c:dPt>
          <c:cat>
            <c:numRef>
              <c:f>Sheet1!$A$4:$A$134</c:f>
              <c:numCache>
                <c:formatCode>[$-409]mmm\-yy;@</c:formatCode>
                <c:ptCount val="131"/>
                <c:pt idx="0">
                  <c:v>37257</c:v>
                </c:pt>
                <c:pt idx="1">
                  <c:v>37288</c:v>
                </c:pt>
                <c:pt idx="2">
                  <c:v>37316</c:v>
                </c:pt>
                <c:pt idx="3">
                  <c:v>37347</c:v>
                </c:pt>
                <c:pt idx="4">
                  <c:v>37377</c:v>
                </c:pt>
                <c:pt idx="5">
                  <c:v>37408</c:v>
                </c:pt>
                <c:pt idx="6">
                  <c:v>37438</c:v>
                </c:pt>
                <c:pt idx="7">
                  <c:v>37469</c:v>
                </c:pt>
                <c:pt idx="8">
                  <c:v>37500</c:v>
                </c:pt>
                <c:pt idx="9">
                  <c:v>37530</c:v>
                </c:pt>
                <c:pt idx="10">
                  <c:v>37561</c:v>
                </c:pt>
                <c:pt idx="11">
                  <c:v>37591</c:v>
                </c:pt>
                <c:pt idx="12">
                  <c:v>37622</c:v>
                </c:pt>
                <c:pt idx="13">
                  <c:v>37653</c:v>
                </c:pt>
                <c:pt idx="14">
                  <c:v>37681</c:v>
                </c:pt>
                <c:pt idx="15">
                  <c:v>37712</c:v>
                </c:pt>
                <c:pt idx="16">
                  <c:v>37742</c:v>
                </c:pt>
                <c:pt idx="17">
                  <c:v>37773</c:v>
                </c:pt>
                <c:pt idx="18">
                  <c:v>37803</c:v>
                </c:pt>
                <c:pt idx="19">
                  <c:v>37834</c:v>
                </c:pt>
                <c:pt idx="20">
                  <c:v>37865</c:v>
                </c:pt>
                <c:pt idx="21">
                  <c:v>37895</c:v>
                </c:pt>
                <c:pt idx="22">
                  <c:v>37926</c:v>
                </c:pt>
                <c:pt idx="23">
                  <c:v>37956</c:v>
                </c:pt>
                <c:pt idx="24">
                  <c:v>37987</c:v>
                </c:pt>
                <c:pt idx="25">
                  <c:v>38018</c:v>
                </c:pt>
                <c:pt idx="26">
                  <c:v>38047</c:v>
                </c:pt>
                <c:pt idx="27">
                  <c:v>38078</c:v>
                </c:pt>
                <c:pt idx="28">
                  <c:v>38108</c:v>
                </c:pt>
                <c:pt idx="29">
                  <c:v>38139</c:v>
                </c:pt>
                <c:pt idx="30">
                  <c:v>38169</c:v>
                </c:pt>
                <c:pt idx="31">
                  <c:v>38200</c:v>
                </c:pt>
                <c:pt idx="32">
                  <c:v>38231</c:v>
                </c:pt>
                <c:pt idx="33">
                  <c:v>38261</c:v>
                </c:pt>
                <c:pt idx="34">
                  <c:v>38292</c:v>
                </c:pt>
                <c:pt idx="35">
                  <c:v>38322</c:v>
                </c:pt>
                <c:pt idx="36">
                  <c:v>38353</c:v>
                </c:pt>
                <c:pt idx="37">
                  <c:v>38384</c:v>
                </c:pt>
                <c:pt idx="38">
                  <c:v>38412</c:v>
                </c:pt>
                <c:pt idx="39">
                  <c:v>38443</c:v>
                </c:pt>
                <c:pt idx="40">
                  <c:v>38473</c:v>
                </c:pt>
                <c:pt idx="41">
                  <c:v>38504</c:v>
                </c:pt>
                <c:pt idx="42">
                  <c:v>38534</c:v>
                </c:pt>
                <c:pt idx="43">
                  <c:v>38565</c:v>
                </c:pt>
                <c:pt idx="44">
                  <c:v>38596</c:v>
                </c:pt>
                <c:pt idx="45">
                  <c:v>38626</c:v>
                </c:pt>
                <c:pt idx="46">
                  <c:v>38657</c:v>
                </c:pt>
                <c:pt idx="47">
                  <c:v>38687</c:v>
                </c:pt>
                <c:pt idx="48">
                  <c:v>38718</c:v>
                </c:pt>
                <c:pt idx="49">
                  <c:v>38749</c:v>
                </c:pt>
                <c:pt idx="50">
                  <c:v>38777</c:v>
                </c:pt>
                <c:pt idx="51">
                  <c:v>38808</c:v>
                </c:pt>
                <c:pt idx="52">
                  <c:v>38838</c:v>
                </c:pt>
                <c:pt idx="53">
                  <c:v>38869</c:v>
                </c:pt>
                <c:pt idx="54">
                  <c:v>38899</c:v>
                </c:pt>
                <c:pt idx="55">
                  <c:v>38930</c:v>
                </c:pt>
                <c:pt idx="56">
                  <c:v>38961</c:v>
                </c:pt>
                <c:pt idx="57">
                  <c:v>38991</c:v>
                </c:pt>
                <c:pt idx="58">
                  <c:v>39022</c:v>
                </c:pt>
                <c:pt idx="59">
                  <c:v>39052</c:v>
                </c:pt>
                <c:pt idx="60">
                  <c:v>39083</c:v>
                </c:pt>
                <c:pt idx="61">
                  <c:v>39114</c:v>
                </c:pt>
                <c:pt idx="62">
                  <c:v>39142</c:v>
                </c:pt>
                <c:pt idx="63">
                  <c:v>39173</c:v>
                </c:pt>
                <c:pt idx="64">
                  <c:v>39203</c:v>
                </c:pt>
                <c:pt idx="65">
                  <c:v>39234</c:v>
                </c:pt>
                <c:pt idx="66">
                  <c:v>39264</c:v>
                </c:pt>
                <c:pt idx="67">
                  <c:v>39295</c:v>
                </c:pt>
                <c:pt idx="68">
                  <c:v>39326</c:v>
                </c:pt>
                <c:pt idx="69">
                  <c:v>39356</c:v>
                </c:pt>
                <c:pt idx="70">
                  <c:v>39387</c:v>
                </c:pt>
                <c:pt idx="71">
                  <c:v>39417</c:v>
                </c:pt>
                <c:pt idx="72">
                  <c:v>39448</c:v>
                </c:pt>
                <c:pt idx="73">
                  <c:v>39479</c:v>
                </c:pt>
                <c:pt idx="74">
                  <c:v>39508</c:v>
                </c:pt>
                <c:pt idx="75">
                  <c:v>39539</c:v>
                </c:pt>
                <c:pt idx="76">
                  <c:v>39569</c:v>
                </c:pt>
                <c:pt idx="77">
                  <c:v>39600</c:v>
                </c:pt>
                <c:pt idx="78">
                  <c:v>39630</c:v>
                </c:pt>
                <c:pt idx="79">
                  <c:v>39661</c:v>
                </c:pt>
                <c:pt idx="80">
                  <c:v>39692</c:v>
                </c:pt>
                <c:pt idx="81">
                  <c:v>39722</c:v>
                </c:pt>
                <c:pt idx="82">
                  <c:v>39753</c:v>
                </c:pt>
                <c:pt idx="83">
                  <c:v>39783</c:v>
                </c:pt>
                <c:pt idx="84">
                  <c:v>39814</c:v>
                </c:pt>
                <c:pt idx="85">
                  <c:v>39845</c:v>
                </c:pt>
                <c:pt idx="86">
                  <c:v>39873</c:v>
                </c:pt>
                <c:pt idx="87">
                  <c:v>39904</c:v>
                </c:pt>
                <c:pt idx="88">
                  <c:v>39934</c:v>
                </c:pt>
                <c:pt idx="89">
                  <c:v>39965</c:v>
                </c:pt>
                <c:pt idx="90">
                  <c:v>39995</c:v>
                </c:pt>
                <c:pt idx="91">
                  <c:v>40026</c:v>
                </c:pt>
                <c:pt idx="92">
                  <c:v>40057</c:v>
                </c:pt>
                <c:pt idx="93">
                  <c:v>40087</c:v>
                </c:pt>
                <c:pt idx="94">
                  <c:v>40118</c:v>
                </c:pt>
                <c:pt idx="95">
                  <c:v>40148</c:v>
                </c:pt>
                <c:pt idx="96">
                  <c:v>40179</c:v>
                </c:pt>
                <c:pt idx="97">
                  <c:v>40210</c:v>
                </c:pt>
                <c:pt idx="98">
                  <c:v>40238</c:v>
                </c:pt>
                <c:pt idx="99">
                  <c:v>40269</c:v>
                </c:pt>
                <c:pt idx="100">
                  <c:v>40299</c:v>
                </c:pt>
                <c:pt idx="101">
                  <c:v>40330</c:v>
                </c:pt>
                <c:pt idx="102">
                  <c:v>40360</c:v>
                </c:pt>
                <c:pt idx="103">
                  <c:v>40391</c:v>
                </c:pt>
                <c:pt idx="104">
                  <c:v>40422</c:v>
                </c:pt>
                <c:pt idx="105">
                  <c:v>40452</c:v>
                </c:pt>
                <c:pt idx="106">
                  <c:v>40483</c:v>
                </c:pt>
                <c:pt idx="107">
                  <c:v>40513</c:v>
                </c:pt>
                <c:pt idx="108">
                  <c:v>40544</c:v>
                </c:pt>
                <c:pt idx="109">
                  <c:v>40575</c:v>
                </c:pt>
                <c:pt idx="110">
                  <c:v>40603</c:v>
                </c:pt>
                <c:pt idx="111">
                  <c:v>40634</c:v>
                </c:pt>
                <c:pt idx="112">
                  <c:v>40664</c:v>
                </c:pt>
                <c:pt idx="113">
                  <c:v>40695</c:v>
                </c:pt>
                <c:pt idx="114">
                  <c:v>40725</c:v>
                </c:pt>
                <c:pt idx="115">
                  <c:v>40756</c:v>
                </c:pt>
                <c:pt idx="116">
                  <c:v>40787</c:v>
                </c:pt>
                <c:pt idx="117">
                  <c:v>40817</c:v>
                </c:pt>
                <c:pt idx="118">
                  <c:v>40848</c:v>
                </c:pt>
                <c:pt idx="119">
                  <c:v>40878</c:v>
                </c:pt>
                <c:pt idx="120">
                  <c:v>40920</c:v>
                </c:pt>
                <c:pt idx="121">
                  <c:v>40951</c:v>
                </c:pt>
                <c:pt idx="122">
                  <c:v>40980</c:v>
                </c:pt>
                <c:pt idx="123">
                  <c:v>41011</c:v>
                </c:pt>
                <c:pt idx="124">
                  <c:v>41041</c:v>
                </c:pt>
                <c:pt idx="125">
                  <c:v>41136</c:v>
                </c:pt>
                <c:pt idx="126">
                  <c:v>41228</c:v>
                </c:pt>
                <c:pt idx="127">
                  <c:v>41320</c:v>
                </c:pt>
                <c:pt idx="128">
                  <c:v>41409</c:v>
                </c:pt>
                <c:pt idx="129">
                  <c:v>41501</c:v>
                </c:pt>
                <c:pt idx="130">
                  <c:v>41593</c:v>
                </c:pt>
              </c:numCache>
            </c:numRef>
          </c:cat>
          <c:val>
            <c:numRef>
              <c:f>Sheet1!$D$5:$D$134</c:f>
              <c:numCache>
                <c:formatCode>0.00</c:formatCode>
                <c:ptCount val="130"/>
                <c:pt idx="0">
                  <c:v>2.11</c:v>
                </c:pt>
                <c:pt idx="1">
                  <c:v>2.74</c:v>
                </c:pt>
                <c:pt idx="2">
                  <c:v>3.16</c:v>
                </c:pt>
                <c:pt idx="3">
                  <c:v>3.24</c:v>
                </c:pt>
                <c:pt idx="4">
                  <c:v>3.01</c:v>
                </c:pt>
                <c:pt idx="5">
                  <c:v>2.92</c:v>
                </c:pt>
                <c:pt idx="6">
                  <c:v>2.8699999999999997</c:v>
                </c:pt>
                <c:pt idx="7">
                  <c:v>3.13</c:v>
                </c:pt>
                <c:pt idx="8">
                  <c:v>3.69</c:v>
                </c:pt>
                <c:pt idx="9">
                  <c:v>3.86</c:v>
                </c:pt>
                <c:pt idx="10">
                  <c:v>4.3499999999999996</c:v>
                </c:pt>
                <c:pt idx="11">
                  <c:v>5.1499999999999995</c:v>
                </c:pt>
                <c:pt idx="12">
                  <c:v>6.91</c:v>
                </c:pt>
                <c:pt idx="13">
                  <c:v>7.14</c:v>
                </c:pt>
                <c:pt idx="14">
                  <c:v>4.9400000000000004</c:v>
                </c:pt>
                <c:pt idx="15">
                  <c:v>5.48</c:v>
                </c:pt>
                <c:pt idx="16">
                  <c:v>5.63</c:v>
                </c:pt>
                <c:pt idx="17">
                  <c:v>4.87</c:v>
                </c:pt>
                <c:pt idx="18">
                  <c:v>4.88</c:v>
                </c:pt>
                <c:pt idx="19">
                  <c:v>4.46</c:v>
                </c:pt>
                <c:pt idx="20">
                  <c:v>4.5</c:v>
                </c:pt>
                <c:pt idx="21">
                  <c:v>4.33</c:v>
                </c:pt>
                <c:pt idx="22">
                  <c:v>5.88</c:v>
                </c:pt>
                <c:pt idx="23">
                  <c:v>5.9</c:v>
                </c:pt>
                <c:pt idx="24">
                  <c:v>4.79</c:v>
                </c:pt>
                <c:pt idx="25">
                  <c:v>5.28</c:v>
                </c:pt>
                <c:pt idx="26">
                  <c:v>5.6199999999999992</c:v>
                </c:pt>
                <c:pt idx="27">
                  <c:v>6.17</c:v>
                </c:pt>
                <c:pt idx="28">
                  <c:v>6.1099999999999994</c:v>
                </c:pt>
                <c:pt idx="29">
                  <c:v>5.8199999999999994</c:v>
                </c:pt>
                <c:pt idx="30">
                  <c:v>5.37</c:v>
                </c:pt>
                <c:pt idx="31">
                  <c:v>4.84</c:v>
                </c:pt>
                <c:pt idx="32">
                  <c:v>5.9700000000000006</c:v>
                </c:pt>
                <c:pt idx="33">
                  <c:v>5.81</c:v>
                </c:pt>
                <c:pt idx="34">
                  <c:v>6.58</c:v>
                </c:pt>
                <c:pt idx="35">
                  <c:v>6.05</c:v>
                </c:pt>
                <c:pt idx="36">
                  <c:v>5.99</c:v>
                </c:pt>
                <c:pt idx="37">
                  <c:v>6.7700000000000005</c:v>
                </c:pt>
                <c:pt idx="38">
                  <c:v>6.99</c:v>
                </c:pt>
                <c:pt idx="39">
                  <c:v>6.26</c:v>
                </c:pt>
                <c:pt idx="40">
                  <c:v>6.91</c:v>
                </c:pt>
                <c:pt idx="41">
                  <c:v>7.5</c:v>
                </c:pt>
                <c:pt idx="42">
                  <c:v>8.99</c:v>
                </c:pt>
                <c:pt idx="43">
                  <c:v>11.239999999999998</c:v>
                </c:pt>
                <c:pt idx="44">
                  <c:v>12.32</c:v>
                </c:pt>
                <c:pt idx="45">
                  <c:v>8.8800000000000008</c:v>
                </c:pt>
                <c:pt idx="46">
                  <c:v>12.239999999999998</c:v>
                </c:pt>
                <c:pt idx="47">
                  <c:v>8.02</c:v>
                </c:pt>
                <c:pt idx="48">
                  <c:v>6.8599999999999994</c:v>
                </c:pt>
                <c:pt idx="49">
                  <c:v>6.44</c:v>
                </c:pt>
                <c:pt idx="50">
                  <c:v>6.38</c:v>
                </c:pt>
                <c:pt idx="51">
                  <c:v>6.24</c:v>
                </c:pt>
                <c:pt idx="52">
                  <c:v>5.78</c:v>
                </c:pt>
                <c:pt idx="53">
                  <c:v>5.92</c:v>
                </c:pt>
                <c:pt idx="54">
                  <c:v>6.56</c:v>
                </c:pt>
                <c:pt idx="55">
                  <c:v>6.06</c:v>
                </c:pt>
                <c:pt idx="56">
                  <c:v>5.09</c:v>
                </c:pt>
                <c:pt idx="57">
                  <c:v>6.72</c:v>
                </c:pt>
                <c:pt idx="58">
                  <c:v>6.76</c:v>
                </c:pt>
                <c:pt idx="59">
                  <c:v>5.7</c:v>
                </c:pt>
                <c:pt idx="60">
                  <c:v>6.8</c:v>
                </c:pt>
                <c:pt idx="61">
                  <c:v>6.6499999999999995</c:v>
                </c:pt>
                <c:pt idx="62">
                  <c:v>6.26</c:v>
                </c:pt>
                <c:pt idx="63">
                  <c:v>6.75</c:v>
                </c:pt>
                <c:pt idx="64">
                  <c:v>6.6199999999999992</c:v>
                </c:pt>
                <c:pt idx="65">
                  <c:v>6.1899999999999995</c:v>
                </c:pt>
                <c:pt idx="66">
                  <c:v>5.9</c:v>
                </c:pt>
                <c:pt idx="67">
                  <c:v>5.3</c:v>
                </c:pt>
                <c:pt idx="68">
                  <c:v>5.78</c:v>
                </c:pt>
                <c:pt idx="69">
                  <c:v>6.46</c:v>
                </c:pt>
                <c:pt idx="70">
                  <c:v>6.87</c:v>
                </c:pt>
                <c:pt idx="71">
                  <c:v>7.1599999999999993</c:v>
                </c:pt>
                <c:pt idx="72">
                  <c:v>7.71</c:v>
                </c:pt>
                <c:pt idx="73">
                  <c:v>8.44</c:v>
                </c:pt>
                <c:pt idx="74">
                  <c:v>9.0400000000000009</c:v>
                </c:pt>
                <c:pt idx="75">
                  <c:v>10.15</c:v>
                </c:pt>
                <c:pt idx="76">
                  <c:v>10.79</c:v>
                </c:pt>
                <c:pt idx="77">
                  <c:v>11.32</c:v>
                </c:pt>
                <c:pt idx="78">
                  <c:v>8.34</c:v>
                </c:pt>
                <c:pt idx="79">
                  <c:v>6.72</c:v>
                </c:pt>
                <c:pt idx="80">
                  <c:v>5.5</c:v>
                </c:pt>
                <c:pt idx="81">
                  <c:v>4.75</c:v>
                </c:pt>
                <c:pt idx="82">
                  <c:v>5.52</c:v>
                </c:pt>
                <c:pt idx="83">
                  <c:v>5.1499999999999995</c:v>
                </c:pt>
                <c:pt idx="84">
                  <c:v>4.1899999999999995</c:v>
                </c:pt>
                <c:pt idx="85">
                  <c:v>3.72</c:v>
                </c:pt>
                <c:pt idx="86">
                  <c:v>3.4299999999999997</c:v>
                </c:pt>
                <c:pt idx="87">
                  <c:v>3.4499999999999997</c:v>
                </c:pt>
                <c:pt idx="88">
                  <c:v>3.4499999999999997</c:v>
                </c:pt>
                <c:pt idx="89">
                  <c:v>3.4299999999999997</c:v>
                </c:pt>
                <c:pt idx="90">
                  <c:v>3.14</c:v>
                </c:pt>
                <c:pt idx="91">
                  <c:v>2.92</c:v>
                </c:pt>
                <c:pt idx="92">
                  <c:v>3.6</c:v>
                </c:pt>
                <c:pt idx="93">
                  <c:v>3.64</c:v>
                </c:pt>
                <c:pt idx="94">
                  <c:v>4.4400000000000004</c:v>
                </c:pt>
                <c:pt idx="95">
                  <c:v>5.14</c:v>
                </c:pt>
                <c:pt idx="96">
                  <c:v>4.8899999999999997</c:v>
                </c:pt>
                <c:pt idx="97">
                  <c:v>4.3599999999999994</c:v>
                </c:pt>
                <c:pt idx="98">
                  <c:v>3.92</c:v>
                </c:pt>
                <c:pt idx="99">
                  <c:v>4.04</c:v>
                </c:pt>
                <c:pt idx="100">
                  <c:v>4.25</c:v>
                </c:pt>
                <c:pt idx="101">
                  <c:v>4.3599999999999994</c:v>
                </c:pt>
                <c:pt idx="102">
                  <c:v>4.22</c:v>
                </c:pt>
                <c:pt idx="103">
                  <c:v>3.7600000000000002</c:v>
                </c:pt>
                <c:pt idx="104">
                  <c:v>3.69</c:v>
                </c:pt>
                <c:pt idx="105">
                  <c:v>3.34</c:v>
                </c:pt>
                <c:pt idx="106">
                  <c:v>3.96</c:v>
                </c:pt>
                <c:pt idx="107">
                  <c:v>4.08</c:v>
                </c:pt>
                <c:pt idx="108">
                  <c:v>4.2300000000000004</c:v>
                </c:pt>
                <c:pt idx="109">
                  <c:v>3.9</c:v>
                </c:pt>
                <c:pt idx="110">
                  <c:v>3.98</c:v>
                </c:pt>
                <c:pt idx="111">
                  <c:v>4.1199999999999992</c:v>
                </c:pt>
                <c:pt idx="112">
                  <c:v>4.1899999999999995</c:v>
                </c:pt>
                <c:pt idx="113">
                  <c:v>4.2699999999999996</c:v>
                </c:pt>
                <c:pt idx="114">
                  <c:v>4.2</c:v>
                </c:pt>
                <c:pt idx="115">
                  <c:v>3.82</c:v>
                </c:pt>
                <c:pt idx="116">
                  <c:v>3.62</c:v>
                </c:pt>
                <c:pt idx="117">
                  <c:v>3.3499999999999996</c:v>
                </c:pt>
                <c:pt idx="118">
                  <c:v>3.14</c:v>
                </c:pt>
                <c:pt idx="119">
                  <c:v>2.8899999999999997</c:v>
                </c:pt>
                <c:pt idx="120">
                  <c:v>2.46</c:v>
                </c:pt>
                <c:pt idx="121">
                  <c:v>2.25</c:v>
                </c:pt>
                <c:pt idx="122">
                  <c:v>2.61</c:v>
                </c:pt>
                <c:pt idx="123">
                  <c:v>2.61</c:v>
                </c:pt>
                <c:pt idx="124">
                  <c:v>2.8</c:v>
                </c:pt>
                <c:pt idx="125">
                  <c:v>3.21</c:v>
                </c:pt>
                <c:pt idx="126">
                  <c:v>3.44</c:v>
                </c:pt>
                <c:pt idx="127">
                  <c:v>3.42</c:v>
                </c:pt>
                <c:pt idx="128">
                  <c:v>3.5</c:v>
                </c:pt>
                <c:pt idx="129">
                  <c:v>3.65</c:v>
                </c:pt>
              </c:numCache>
            </c:numRef>
          </c:val>
        </c:ser>
        <c:dLbls/>
        <c:marker val="1"/>
        <c:axId val="94603520"/>
        <c:axId val="94601600"/>
      </c:lineChart>
      <c:catAx>
        <c:axId val="94597888"/>
        <c:scaling>
          <c:orientation val="minMax"/>
        </c:scaling>
        <c:axPos val="b"/>
        <c:numFmt formatCode="[$-409]mmm\-yy;@" sourceLinked="0"/>
        <c:majorTickMark val="none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94599424"/>
        <c:crosses val="autoZero"/>
        <c:lblAlgn val="ctr"/>
        <c:lblOffset val="100"/>
        <c:tickLblSkip val="12"/>
        <c:tickMarkSkip val="3"/>
      </c:catAx>
      <c:valAx>
        <c:axId val="94599424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$ per barrel</a:t>
                </a:r>
                <a:r>
                  <a:rPr lang="en-US" sz="1600" baseline="0" dirty="0" smtClean="0">
                    <a:solidFill>
                      <a:schemeClr val="bg1"/>
                    </a:solidFill>
                  </a:rPr>
                  <a:t> oil</a:t>
                </a:r>
                <a:endParaRPr lang="en-US" sz="16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3.321567562675364E-4"/>
              <c:y val="0.28307400007834849"/>
            </c:manualLayout>
          </c:layout>
        </c:title>
        <c:numFmt formatCode="\$#,##0" sourceLinked="0"/>
        <c:majorTickMark val="none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94597888"/>
        <c:crosses val="autoZero"/>
        <c:crossBetween val="between"/>
      </c:valAx>
      <c:valAx>
        <c:axId val="94601600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 dirty="0" smtClean="0">
                    <a:solidFill>
                      <a:schemeClr val="bg1"/>
                    </a:solidFill>
                  </a:rPr>
                  <a:t>$ per</a:t>
                </a:r>
                <a:r>
                  <a:rPr lang="en-US" sz="1600" baseline="0" dirty="0" smtClean="0">
                    <a:solidFill>
                      <a:schemeClr val="bg1"/>
                    </a:solidFill>
                  </a:rPr>
                  <a:t> mcf gas</a:t>
                </a:r>
                <a:endParaRPr lang="en-US" sz="16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6241752647298384"/>
              <c:y val="0.28125807968033845"/>
            </c:manualLayout>
          </c:layout>
        </c:title>
        <c:numFmt formatCode="&quot;$&quot;#,##0" sourceLinked="0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94603520"/>
        <c:crosses val="max"/>
        <c:crossBetween val="between"/>
      </c:valAx>
      <c:catAx>
        <c:axId val="94603520"/>
        <c:scaling>
          <c:orientation val="minMax"/>
        </c:scaling>
        <c:delete val="1"/>
        <c:axPos val="b"/>
        <c:numFmt formatCode="[$-409]mmm\-yy;@" sourceLinked="1"/>
        <c:tickLblPos val="none"/>
        <c:crossAx val="94601600"/>
        <c:crosses val="autoZero"/>
        <c:lblAlgn val="ctr"/>
        <c:lblOffset val="100"/>
      </c:catAx>
    </c:plotArea>
    <c:legend>
      <c:legendPos val="b"/>
      <c:legendEntry>
        <c:idx val="0"/>
        <c:txPr>
          <a:bodyPr/>
          <a:lstStyle/>
          <a:p>
            <a:pPr>
              <a:defRPr lang="en-US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lang="en-US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7085731740429001"/>
          <c:y val="0.92453363105731179"/>
          <c:w val="0.28874498330994147"/>
          <c:h val="7.2279158464566645E-2"/>
        </c:manualLayout>
      </c:layout>
      <c:txPr>
        <a:bodyPr/>
        <a:lstStyle/>
        <a:p>
          <a:pPr>
            <a:defRPr lang="en-US"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perspective val="0"/>
    </c:view3D>
    <c:plotArea>
      <c:layout>
        <c:manualLayout>
          <c:layoutTarget val="inner"/>
          <c:xMode val="edge"/>
          <c:yMode val="edge"/>
          <c:x val="8.0980658442712516E-2"/>
          <c:y val="3.9451406602343725E-2"/>
          <c:w val="0.89881203311124558"/>
          <c:h val="0.70917637055931393"/>
        </c:manualLayout>
      </c:layout>
      <c:bar3DChart>
        <c:barDir val="col"/>
        <c:grouping val="clustered"/>
        <c:ser>
          <c:idx val="0"/>
          <c:order val="0"/>
          <c:tx>
            <c:strRef>
              <c:f>Sheet1!$A$115</c:f>
              <c:strCache>
                <c:ptCount val="1"/>
                <c:pt idx="0">
                  <c:v>2005 Post-K</c:v>
                </c:pt>
              </c:strCache>
            </c:strRef>
          </c:tx>
          <c:spPr>
            <a:solidFill>
              <a:srgbClr val="D60093"/>
            </a:solidFill>
          </c:spPr>
          <c:cat>
            <c:strRef>
              <c:f>Sheet1!$B$114:$H$114</c:f>
              <c:strCache>
                <c:ptCount val="7"/>
                <c:pt idx="0">
                  <c:v>Hotel Room Capacity</c:v>
                </c:pt>
                <c:pt idx="1">
                  <c:v>Hotel Occupancy Rate</c:v>
                </c:pt>
                <c:pt idx="2">
                  <c:v>Accomodation Jobs</c:v>
                </c:pt>
                <c:pt idx="3">
                  <c:v>Airport Capacity</c:v>
                </c:pt>
                <c:pt idx="4">
                  <c:v>Passenger Deplanements</c:v>
                </c:pt>
                <c:pt idx="5">
                  <c:v>Casino Admissions</c:v>
                </c:pt>
                <c:pt idx="6">
                  <c:v>State Parks and Welcome Centers</c:v>
                </c:pt>
              </c:strCache>
            </c:strRef>
          </c:cat>
          <c:val>
            <c:numRef>
              <c:f>Sheet1!$B$115:$H$115</c:f>
              <c:numCache>
                <c:formatCode>0.000</c:formatCode>
                <c:ptCount val="7"/>
                <c:pt idx="0">
                  <c:v>0.60095762130646402</c:v>
                </c:pt>
                <c:pt idx="1">
                  <c:v>1.0711144348296222</c:v>
                </c:pt>
                <c:pt idx="2">
                  <c:v>0.62488974662204411</c:v>
                </c:pt>
                <c:pt idx="3">
                  <c:v>0.23006142387308956</c:v>
                </c:pt>
                <c:pt idx="4">
                  <c:v>0.27320108415639621</c:v>
                </c:pt>
                <c:pt idx="5">
                  <c:v>0.3271344740931858</c:v>
                </c:pt>
                <c:pt idx="6">
                  <c:v>0.23972842402478989</c:v>
                </c:pt>
              </c:numCache>
            </c:numRef>
          </c:val>
        </c:ser>
        <c:ser>
          <c:idx val="3"/>
          <c:order val="1"/>
          <c:tx>
            <c:strRef>
              <c:f>Sheet1!$A$116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Sheet1!$B$114:$H$114</c:f>
              <c:strCache>
                <c:ptCount val="7"/>
                <c:pt idx="0">
                  <c:v>Hotel Room Capacity</c:v>
                </c:pt>
                <c:pt idx="1">
                  <c:v>Hotel Occupancy Rate</c:v>
                </c:pt>
                <c:pt idx="2">
                  <c:v>Accomodation Jobs</c:v>
                </c:pt>
                <c:pt idx="3">
                  <c:v>Airport Capacity</c:v>
                </c:pt>
                <c:pt idx="4">
                  <c:v>Passenger Deplanements</c:v>
                </c:pt>
                <c:pt idx="5">
                  <c:v>Casino Admissions</c:v>
                </c:pt>
                <c:pt idx="6">
                  <c:v>State Parks and Welcome Centers</c:v>
                </c:pt>
              </c:strCache>
            </c:strRef>
          </c:cat>
          <c:val>
            <c:numRef>
              <c:f>Sheet1!$B$116:$H$116</c:f>
              <c:numCache>
                <c:formatCode>0.000</c:formatCode>
                <c:ptCount val="7"/>
                <c:pt idx="0">
                  <c:v>0.7868217344166667</c:v>
                </c:pt>
                <c:pt idx="1">
                  <c:v>0.96928387850000008</c:v>
                </c:pt>
                <c:pt idx="2">
                  <c:v>0.54329602558333334</c:v>
                </c:pt>
                <c:pt idx="3">
                  <c:v>0.53884536025000007</c:v>
                </c:pt>
                <c:pt idx="4">
                  <c:v>0.63359871666666689</c:v>
                </c:pt>
                <c:pt idx="5">
                  <c:v>0.73954459108333348</c:v>
                </c:pt>
                <c:pt idx="6">
                  <c:v>0.45442427080980358</c:v>
                </c:pt>
              </c:numCache>
            </c:numRef>
          </c:val>
        </c:ser>
        <c:ser>
          <c:idx val="12"/>
          <c:order val="2"/>
          <c:tx>
            <c:strRef>
              <c:f>Sheet1!$A$117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Sheet1!$B$114:$H$114</c:f>
              <c:strCache>
                <c:ptCount val="7"/>
                <c:pt idx="0">
                  <c:v>Hotel Room Capacity</c:v>
                </c:pt>
                <c:pt idx="1">
                  <c:v>Hotel Occupancy Rate</c:v>
                </c:pt>
                <c:pt idx="2">
                  <c:v>Accomodation Jobs</c:v>
                </c:pt>
                <c:pt idx="3">
                  <c:v>Airport Capacity</c:v>
                </c:pt>
                <c:pt idx="4">
                  <c:v>Passenger Deplanements</c:v>
                </c:pt>
                <c:pt idx="5">
                  <c:v>Casino Admissions</c:v>
                </c:pt>
                <c:pt idx="6">
                  <c:v>State Parks and Welcome Centers</c:v>
                </c:pt>
              </c:strCache>
            </c:strRef>
          </c:cat>
          <c:val>
            <c:numRef>
              <c:f>Sheet1!$B$117:$H$117</c:f>
              <c:numCache>
                <c:formatCode>0.000</c:formatCode>
                <c:ptCount val="7"/>
                <c:pt idx="0">
                  <c:v>0.86821995908333349</c:v>
                </c:pt>
                <c:pt idx="1">
                  <c:v>0.89576373058333347</c:v>
                </c:pt>
                <c:pt idx="2">
                  <c:v>0.64703495591666649</c:v>
                </c:pt>
                <c:pt idx="3">
                  <c:v>0.67246638608333342</c:v>
                </c:pt>
                <c:pt idx="4">
                  <c:v>0.76632788366666671</c:v>
                </c:pt>
                <c:pt idx="5">
                  <c:v>0.84153268574999995</c:v>
                </c:pt>
                <c:pt idx="6">
                  <c:v>0.55561752661459474</c:v>
                </c:pt>
              </c:numCache>
            </c:numRef>
          </c:val>
        </c:ser>
        <c:ser>
          <c:idx val="1"/>
          <c:order val="3"/>
          <c:tx>
            <c:strRef>
              <c:f>Sheet1!$A$118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Sheet1!$B$114:$H$114</c:f>
              <c:strCache>
                <c:ptCount val="7"/>
                <c:pt idx="0">
                  <c:v>Hotel Room Capacity</c:v>
                </c:pt>
                <c:pt idx="1">
                  <c:v>Hotel Occupancy Rate</c:v>
                </c:pt>
                <c:pt idx="2">
                  <c:v>Accomodation Jobs</c:v>
                </c:pt>
                <c:pt idx="3">
                  <c:v>Airport Capacity</c:v>
                </c:pt>
                <c:pt idx="4">
                  <c:v>Passenger Deplanements</c:v>
                </c:pt>
                <c:pt idx="5">
                  <c:v>Casino Admissions</c:v>
                </c:pt>
                <c:pt idx="6">
                  <c:v>State Parks and Welcome Centers</c:v>
                </c:pt>
              </c:strCache>
            </c:strRef>
          </c:cat>
          <c:val>
            <c:numRef>
              <c:f>Sheet1!$B$118:$H$118</c:f>
              <c:numCache>
                <c:formatCode>0.000</c:formatCode>
                <c:ptCount val="7"/>
                <c:pt idx="0">
                  <c:v>0.88589337099999987</c:v>
                </c:pt>
                <c:pt idx="1">
                  <c:v>0.97210253174999994</c:v>
                </c:pt>
                <c:pt idx="2">
                  <c:v>0.76109780433333341</c:v>
                </c:pt>
                <c:pt idx="3">
                  <c:v>0.75422381833333363</c:v>
                </c:pt>
                <c:pt idx="4">
                  <c:v>0.80378030141666656</c:v>
                </c:pt>
                <c:pt idx="5">
                  <c:v>0.80462969750000024</c:v>
                </c:pt>
                <c:pt idx="6">
                  <c:v>0.57157059868099458</c:v>
                </c:pt>
              </c:numCache>
            </c:numRef>
          </c:val>
        </c:ser>
        <c:ser>
          <c:idx val="2"/>
          <c:order val="4"/>
          <c:tx>
            <c:strRef>
              <c:f>Sheet1!$A$119</c:f>
              <c:strCache>
                <c:ptCount val="1"/>
                <c:pt idx="0">
                  <c:v>2009</c:v>
                </c:pt>
              </c:strCache>
            </c:strRef>
          </c:tx>
          <c:cat>
            <c:strRef>
              <c:f>Sheet1!$B$114:$H$114</c:f>
              <c:strCache>
                <c:ptCount val="7"/>
                <c:pt idx="0">
                  <c:v>Hotel Room Capacity</c:v>
                </c:pt>
                <c:pt idx="1">
                  <c:v>Hotel Occupancy Rate</c:v>
                </c:pt>
                <c:pt idx="2">
                  <c:v>Accomodation Jobs</c:v>
                </c:pt>
                <c:pt idx="3">
                  <c:v>Airport Capacity</c:v>
                </c:pt>
                <c:pt idx="4">
                  <c:v>Passenger Deplanements</c:v>
                </c:pt>
                <c:pt idx="5">
                  <c:v>Casino Admissions</c:v>
                </c:pt>
                <c:pt idx="6">
                  <c:v>State Parks and Welcome Centers</c:v>
                </c:pt>
              </c:strCache>
            </c:strRef>
          </c:cat>
          <c:val>
            <c:numRef>
              <c:f>Sheet1!$B$119:$H$119</c:f>
              <c:numCache>
                <c:formatCode>0.000</c:formatCode>
                <c:ptCount val="7"/>
                <c:pt idx="0">
                  <c:v>0.90441455758333333</c:v>
                </c:pt>
                <c:pt idx="1">
                  <c:v>0.89138614899999979</c:v>
                </c:pt>
                <c:pt idx="2">
                  <c:v>0.8046086387500001</c:v>
                </c:pt>
                <c:pt idx="3">
                  <c:v>0.69682240275000007</c:v>
                </c:pt>
                <c:pt idx="4">
                  <c:v>0.78732848450000004</c:v>
                </c:pt>
                <c:pt idx="5">
                  <c:v>0.80969446783333343</c:v>
                </c:pt>
                <c:pt idx="6">
                  <c:v>0.68770253205555565</c:v>
                </c:pt>
              </c:numCache>
            </c:numRef>
          </c:val>
        </c:ser>
        <c:ser>
          <c:idx val="4"/>
          <c:order val="5"/>
          <c:tx>
            <c:strRef>
              <c:f>Sheet1!$A$120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bg2"/>
            </a:solidFill>
          </c:spPr>
          <c:cat>
            <c:strRef>
              <c:f>Sheet1!$B$114:$H$114</c:f>
              <c:strCache>
                <c:ptCount val="7"/>
                <c:pt idx="0">
                  <c:v>Hotel Room Capacity</c:v>
                </c:pt>
                <c:pt idx="1">
                  <c:v>Hotel Occupancy Rate</c:v>
                </c:pt>
                <c:pt idx="2">
                  <c:v>Accomodation Jobs</c:v>
                </c:pt>
                <c:pt idx="3">
                  <c:v>Airport Capacity</c:v>
                </c:pt>
                <c:pt idx="4">
                  <c:v>Passenger Deplanements</c:v>
                </c:pt>
                <c:pt idx="5">
                  <c:v>Casino Admissions</c:v>
                </c:pt>
                <c:pt idx="6">
                  <c:v>State Parks and Welcome Centers</c:v>
                </c:pt>
              </c:strCache>
            </c:strRef>
          </c:cat>
          <c:val>
            <c:numRef>
              <c:f>Sheet1!$B$120:$H$120</c:f>
              <c:numCache>
                <c:formatCode>0.000</c:formatCode>
                <c:ptCount val="7"/>
                <c:pt idx="0">
                  <c:v>0.92377479325000011</c:v>
                </c:pt>
                <c:pt idx="1">
                  <c:v>0.99696259533333331</c:v>
                </c:pt>
                <c:pt idx="2">
                  <c:v>0.82280425725000006</c:v>
                </c:pt>
                <c:pt idx="3">
                  <c:v>0.7303647141666666</c:v>
                </c:pt>
                <c:pt idx="4">
                  <c:v>0.83130459366666676</c:v>
                </c:pt>
                <c:pt idx="5">
                  <c:v>0.77105885925000028</c:v>
                </c:pt>
                <c:pt idx="6">
                  <c:v>0.86135054308333325</c:v>
                </c:pt>
              </c:numCache>
            </c:numRef>
          </c:val>
        </c:ser>
        <c:ser>
          <c:idx val="5"/>
          <c:order val="6"/>
          <c:tx>
            <c:strRef>
              <c:f>Sheet1!$A$121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Sheet1!$B$114:$H$114</c:f>
              <c:strCache>
                <c:ptCount val="7"/>
                <c:pt idx="0">
                  <c:v>Hotel Room Capacity</c:v>
                </c:pt>
                <c:pt idx="1">
                  <c:v>Hotel Occupancy Rate</c:v>
                </c:pt>
                <c:pt idx="2">
                  <c:v>Accomodation Jobs</c:v>
                </c:pt>
                <c:pt idx="3">
                  <c:v>Airport Capacity</c:v>
                </c:pt>
                <c:pt idx="4">
                  <c:v>Passenger Deplanements</c:v>
                </c:pt>
                <c:pt idx="5">
                  <c:v>Casino Admissions</c:v>
                </c:pt>
                <c:pt idx="6">
                  <c:v>State Parks and Welcome Centers</c:v>
                </c:pt>
              </c:strCache>
            </c:strRef>
          </c:cat>
          <c:val>
            <c:numRef>
              <c:f>Sheet1!$B$121:$H$121</c:f>
              <c:numCache>
                <c:formatCode>0.000</c:formatCode>
                <c:ptCount val="7"/>
                <c:pt idx="0">
                  <c:v>0.93510179574999996</c:v>
                </c:pt>
                <c:pt idx="1">
                  <c:v>0.99297178325000013</c:v>
                </c:pt>
                <c:pt idx="2">
                  <c:v>0.83647030383333332</c:v>
                </c:pt>
                <c:pt idx="3">
                  <c:v>0.74388985616666681</c:v>
                </c:pt>
                <c:pt idx="4">
                  <c:v>0.8695264914166666</c:v>
                </c:pt>
                <c:pt idx="5">
                  <c:v>0.71072556625000016</c:v>
                </c:pt>
                <c:pt idx="6">
                  <c:v>0.7651342843750002</c:v>
                </c:pt>
              </c:numCache>
            </c:numRef>
          </c:val>
        </c:ser>
        <c:dLbls/>
        <c:shape val="cylinder"/>
        <c:axId val="186500224"/>
        <c:axId val="186723712"/>
        <c:axId val="0"/>
      </c:bar3DChart>
      <c:catAx>
        <c:axId val="186500224"/>
        <c:scaling>
          <c:orientation val="minMax"/>
        </c:scaling>
        <c:axPos val="b"/>
        <c:numFmt formatCode="[$-409]mmm\-yy;@" sourceLinked="0"/>
        <c:tickLblPos val="nextTo"/>
        <c:txPr>
          <a:bodyPr rot="0" vert="horz" anchor="t" anchorCtr="0"/>
          <a:lstStyle/>
          <a:p>
            <a:pPr>
              <a:defRPr sz="1300">
                <a:solidFill>
                  <a:schemeClr val="bg1"/>
                </a:solidFill>
              </a:defRPr>
            </a:pPr>
            <a:endParaRPr lang="en-US"/>
          </a:p>
        </c:txPr>
        <c:crossAx val="186723712"/>
        <c:crosses val="autoZero"/>
        <c:auto val="1"/>
        <c:lblAlgn val="ctr"/>
        <c:lblOffset val="100"/>
      </c:catAx>
      <c:valAx>
        <c:axId val="186723712"/>
        <c:scaling>
          <c:orientation val="minMax"/>
          <c:max val="1.2"/>
          <c:min val="0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86500224"/>
        <c:crosses val="autoZero"/>
        <c:crossBetween val="between"/>
      </c:valAx>
    </c:plotArea>
    <c:legend>
      <c:legendPos val="b"/>
      <c:legendEntry>
        <c:idx val="2"/>
        <c:txPr>
          <a:bodyPr/>
          <a:lstStyle/>
          <a:p>
            <a:pPr>
              <a:defRPr sz="17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9.2931713277219649E-2"/>
          <c:y val="0.87347085135484837"/>
          <c:w val="0.75283442323946803"/>
          <c:h val="6.7041538285975116E-2"/>
        </c:manualLayout>
      </c:layout>
      <c:txPr>
        <a:bodyPr/>
        <a:lstStyle/>
        <a:p>
          <a:pPr>
            <a:defRPr sz="17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5.9162292213474514E-2"/>
          <c:y val="7.7729863845144923E-2"/>
          <c:w val="0.89706003937007961"/>
          <c:h val="0.64867023458005779"/>
        </c:manualLayout>
      </c:layout>
      <c:lineChart>
        <c:grouping val="standard"/>
        <c:ser>
          <c:idx val="3"/>
          <c:order val="0"/>
          <c:tx>
            <c:v>New Orleans Metro</c:v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Monthly!$G$3:$G$79</c:f>
              <c:numCache>
                <c:formatCode>m/d/yyyy</c:formatCode>
                <c:ptCount val="77"/>
                <c:pt idx="0">
                  <c:v>38745</c:v>
                </c:pt>
                <c:pt idx="1">
                  <c:v>38773</c:v>
                </c:pt>
                <c:pt idx="2">
                  <c:v>38801</c:v>
                </c:pt>
                <c:pt idx="3">
                  <c:v>38836</c:v>
                </c:pt>
                <c:pt idx="4">
                  <c:v>38864</c:v>
                </c:pt>
                <c:pt idx="5">
                  <c:v>38892</c:v>
                </c:pt>
                <c:pt idx="6">
                  <c:v>38927</c:v>
                </c:pt>
                <c:pt idx="7">
                  <c:v>38955</c:v>
                </c:pt>
                <c:pt idx="8">
                  <c:v>38990</c:v>
                </c:pt>
                <c:pt idx="9">
                  <c:v>39018</c:v>
                </c:pt>
                <c:pt idx="10">
                  <c:v>39046</c:v>
                </c:pt>
                <c:pt idx="11">
                  <c:v>39081</c:v>
                </c:pt>
                <c:pt idx="12">
                  <c:v>39109</c:v>
                </c:pt>
                <c:pt idx="13">
                  <c:v>39137</c:v>
                </c:pt>
                <c:pt idx="14">
                  <c:v>39172</c:v>
                </c:pt>
                <c:pt idx="15">
                  <c:v>39200</c:v>
                </c:pt>
                <c:pt idx="16">
                  <c:v>39228</c:v>
                </c:pt>
                <c:pt idx="17">
                  <c:v>39263</c:v>
                </c:pt>
                <c:pt idx="18">
                  <c:v>39291</c:v>
                </c:pt>
                <c:pt idx="19">
                  <c:v>39319</c:v>
                </c:pt>
                <c:pt idx="20">
                  <c:v>39354</c:v>
                </c:pt>
                <c:pt idx="21">
                  <c:v>39382</c:v>
                </c:pt>
                <c:pt idx="22">
                  <c:v>39410</c:v>
                </c:pt>
                <c:pt idx="23">
                  <c:v>39445</c:v>
                </c:pt>
                <c:pt idx="24">
                  <c:v>39473</c:v>
                </c:pt>
                <c:pt idx="25">
                  <c:v>39501</c:v>
                </c:pt>
                <c:pt idx="26">
                  <c:v>39536</c:v>
                </c:pt>
                <c:pt idx="27">
                  <c:v>39564</c:v>
                </c:pt>
                <c:pt idx="28">
                  <c:v>39599</c:v>
                </c:pt>
                <c:pt idx="29">
                  <c:v>39627</c:v>
                </c:pt>
                <c:pt idx="30">
                  <c:v>39655</c:v>
                </c:pt>
                <c:pt idx="31">
                  <c:v>39690</c:v>
                </c:pt>
                <c:pt idx="32">
                  <c:v>39718</c:v>
                </c:pt>
                <c:pt idx="33">
                  <c:v>39746</c:v>
                </c:pt>
                <c:pt idx="34">
                  <c:v>39781</c:v>
                </c:pt>
                <c:pt idx="35">
                  <c:v>39809</c:v>
                </c:pt>
                <c:pt idx="36">
                  <c:v>39844</c:v>
                </c:pt>
                <c:pt idx="37">
                  <c:v>39872</c:v>
                </c:pt>
                <c:pt idx="38">
                  <c:v>39900</c:v>
                </c:pt>
                <c:pt idx="39">
                  <c:v>39928</c:v>
                </c:pt>
                <c:pt idx="40">
                  <c:v>39963</c:v>
                </c:pt>
                <c:pt idx="41">
                  <c:v>39991</c:v>
                </c:pt>
                <c:pt idx="42">
                  <c:v>40019</c:v>
                </c:pt>
                <c:pt idx="43">
                  <c:v>40054</c:v>
                </c:pt>
                <c:pt idx="44">
                  <c:v>40082</c:v>
                </c:pt>
                <c:pt idx="45">
                  <c:v>40117</c:v>
                </c:pt>
                <c:pt idx="46">
                  <c:v>40145</c:v>
                </c:pt>
                <c:pt idx="47">
                  <c:v>40173</c:v>
                </c:pt>
                <c:pt idx="48">
                  <c:v>40208</c:v>
                </c:pt>
                <c:pt idx="49">
                  <c:v>40236</c:v>
                </c:pt>
                <c:pt idx="50">
                  <c:v>40264</c:v>
                </c:pt>
                <c:pt idx="51">
                  <c:v>40293</c:v>
                </c:pt>
                <c:pt idx="52">
                  <c:v>40328</c:v>
                </c:pt>
                <c:pt idx="53">
                  <c:v>40356</c:v>
                </c:pt>
                <c:pt idx="54">
                  <c:v>40384</c:v>
                </c:pt>
                <c:pt idx="55">
                  <c:v>40419</c:v>
                </c:pt>
                <c:pt idx="56">
                  <c:v>40447</c:v>
                </c:pt>
                <c:pt idx="57">
                  <c:v>40482</c:v>
                </c:pt>
                <c:pt idx="58">
                  <c:v>40509</c:v>
                </c:pt>
                <c:pt idx="59">
                  <c:v>40537</c:v>
                </c:pt>
                <c:pt idx="60">
                  <c:v>40572</c:v>
                </c:pt>
                <c:pt idx="61">
                  <c:v>40600</c:v>
                </c:pt>
                <c:pt idx="62">
                  <c:v>40628</c:v>
                </c:pt>
                <c:pt idx="63">
                  <c:v>40663</c:v>
                </c:pt>
                <c:pt idx="64">
                  <c:v>40691</c:v>
                </c:pt>
                <c:pt idx="65">
                  <c:v>40719</c:v>
                </c:pt>
                <c:pt idx="66">
                  <c:v>40754</c:v>
                </c:pt>
                <c:pt idx="67">
                  <c:v>40782</c:v>
                </c:pt>
                <c:pt idx="68">
                  <c:v>40810</c:v>
                </c:pt>
                <c:pt idx="69">
                  <c:v>40845</c:v>
                </c:pt>
                <c:pt idx="70">
                  <c:v>40873</c:v>
                </c:pt>
                <c:pt idx="71">
                  <c:v>40908</c:v>
                </c:pt>
                <c:pt idx="72">
                  <c:v>40936</c:v>
                </c:pt>
                <c:pt idx="73">
                  <c:v>40964</c:v>
                </c:pt>
                <c:pt idx="74">
                  <c:v>40999</c:v>
                </c:pt>
                <c:pt idx="75">
                  <c:v>41027</c:v>
                </c:pt>
                <c:pt idx="76">
                  <c:v>41055</c:v>
                </c:pt>
              </c:numCache>
            </c:numRef>
          </c:cat>
          <c:val>
            <c:numRef>
              <c:f>Monthly!$H$3:$H$79</c:f>
              <c:numCache>
                <c:formatCode>0.000</c:formatCode>
                <c:ptCount val="77"/>
                <c:pt idx="0">
                  <c:v>0.67502402223545821</c:v>
                </c:pt>
                <c:pt idx="1">
                  <c:v>0.40976771888028585</c:v>
                </c:pt>
                <c:pt idx="2">
                  <c:v>0.4203533849513601</c:v>
                </c:pt>
                <c:pt idx="3">
                  <c:v>0.41386539606908895</c:v>
                </c:pt>
                <c:pt idx="4">
                  <c:v>0.4507444907683143</c:v>
                </c:pt>
                <c:pt idx="5">
                  <c:v>0.48762358546754042</c:v>
                </c:pt>
                <c:pt idx="6">
                  <c:v>0.39610879491761009</c:v>
                </c:pt>
                <c:pt idx="7">
                  <c:v>0.29844748858447506</c:v>
                </c:pt>
                <c:pt idx="8">
                  <c:v>0.84931189199920576</c:v>
                </c:pt>
                <c:pt idx="9">
                  <c:v>0.63445701806630961</c:v>
                </c:pt>
                <c:pt idx="10">
                  <c:v>0.44015882469724038</c:v>
                </c:pt>
                <c:pt idx="11">
                  <c:v>0.32207742703990505</c:v>
                </c:pt>
                <c:pt idx="12">
                  <c:v>0.3492131559790882</c:v>
                </c:pt>
                <c:pt idx="13">
                  <c:v>0.3103990470518167</c:v>
                </c:pt>
                <c:pt idx="14">
                  <c:v>0.39091840381179305</c:v>
                </c:pt>
                <c:pt idx="15">
                  <c:v>0.45552511415525127</c:v>
                </c:pt>
                <c:pt idx="16">
                  <c:v>0.40396267619614867</c:v>
                </c:pt>
                <c:pt idx="17">
                  <c:v>0.44965177685130026</c:v>
                </c:pt>
                <c:pt idx="18">
                  <c:v>0.47874528489180068</c:v>
                </c:pt>
                <c:pt idx="19">
                  <c:v>0.43093905102243396</c:v>
                </c:pt>
                <c:pt idx="20">
                  <c:v>0.42124121500893374</c:v>
                </c:pt>
                <c:pt idx="21">
                  <c:v>0.44425650188604332</c:v>
                </c:pt>
                <c:pt idx="22">
                  <c:v>0.37391304347826088</c:v>
                </c:pt>
                <c:pt idx="23">
                  <c:v>0.51166329164185032</c:v>
                </c:pt>
                <c:pt idx="24">
                  <c:v>0.55830851697438988</c:v>
                </c:pt>
                <c:pt idx="25">
                  <c:v>0.42308516974389543</c:v>
                </c:pt>
                <c:pt idx="26">
                  <c:v>0.61792972007147173</c:v>
                </c:pt>
                <c:pt idx="27">
                  <c:v>0.75431407583879295</c:v>
                </c:pt>
                <c:pt idx="28">
                  <c:v>0.82609172126265629</c:v>
                </c:pt>
                <c:pt idx="29">
                  <c:v>1.0824697240420884</c:v>
                </c:pt>
                <c:pt idx="30">
                  <c:v>1.1736430414929522</c:v>
                </c:pt>
                <c:pt idx="31">
                  <c:v>1.0402636489974184</c:v>
                </c:pt>
                <c:pt idx="32">
                  <c:v>5.3993726424459005</c:v>
                </c:pt>
                <c:pt idx="33">
                  <c:v>1.4181377804248558</c:v>
                </c:pt>
                <c:pt idx="34">
                  <c:v>0.86297081596188263</c:v>
                </c:pt>
                <c:pt idx="35">
                  <c:v>1.0426311958176158</c:v>
                </c:pt>
                <c:pt idx="36">
                  <c:v>1.2085415922175891</c:v>
                </c:pt>
                <c:pt idx="37">
                  <c:v>1.0715425848719484</c:v>
                </c:pt>
                <c:pt idx="38">
                  <c:v>1.2351081993249944</c:v>
                </c:pt>
                <c:pt idx="39">
                  <c:v>1.396624975183641</c:v>
                </c:pt>
                <c:pt idx="40">
                  <c:v>1.4235330553901118</c:v>
                </c:pt>
                <c:pt idx="41">
                  <c:v>1.5779471907881675</c:v>
                </c:pt>
                <c:pt idx="42">
                  <c:v>1.5400436767917423</c:v>
                </c:pt>
                <c:pt idx="43">
                  <c:v>1.4863641056184236</c:v>
                </c:pt>
                <c:pt idx="44">
                  <c:v>1.6107286082985899</c:v>
                </c:pt>
                <c:pt idx="45">
                  <c:v>1.3156275560849706</c:v>
                </c:pt>
                <c:pt idx="46">
                  <c:v>1.3843319436172323</c:v>
                </c:pt>
                <c:pt idx="47">
                  <c:v>1.3945761365892402</c:v>
                </c:pt>
                <c:pt idx="48">
                  <c:v>1.3186325193567607</c:v>
                </c:pt>
                <c:pt idx="49">
                  <c:v>1.1565693865396063</c:v>
                </c:pt>
                <c:pt idx="50">
                  <c:v>1.2713043478260861</c:v>
                </c:pt>
                <c:pt idx="51">
                  <c:v>1.3269644629739918</c:v>
                </c:pt>
                <c:pt idx="52">
                  <c:v>1.5442779432201705</c:v>
                </c:pt>
                <c:pt idx="53">
                  <c:v>1.5048719475878498</c:v>
                </c:pt>
                <c:pt idx="54">
                  <c:v>1.5114965257097477</c:v>
                </c:pt>
                <c:pt idx="55">
                  <c:v>1.3583799880881477</c:v>
                </c:pt>
                <c:pt idx="56">
                  <c:v>1.2293031566408577</c:v>
                </c:pt>
                <c:pt idx="57">
                  <c:v>1.2123660909271385</c:v>
                </c:pt>
                <c:pt idx="58">
                  <c:v>1.1394957315862624</c:v>
                </c:pt>
                <c:pt idx="59">
                  <c:v>1.3047687115346436</c:v>
                </c:pt>
                <c:pt idx="60">
                  <c:v>1.3527798292634503</c:v>
                </c:pt>
                <c:pt idx="61">
                  <c:v>1.0261266626960492</c:v>
                </c:pt>
                <c:pt idx="62">
                  <c:v>1.0712011117728806</c:v>
                </c:pt>
                <c:pt idx="63">
                  <c:v>1.2129124478856459</c:v>
                </c:pt>
                <c:pt idx="64">
                  <c:v>1.5004327972999791</c:v>
                </c:pt>
                <c:pt idx="65">
                  <c:v>1.4584316061147502</c:v>
                </c:pt>
                <c:pt idx="66">
                  <c:v>1.4388310502283097</c:v>
                </c:pt>
                <c:pt idx="67">
                  <c:v>1.3030613460393083</c:v>
                </c:pt>
                <c:pt idx="68">
                  <c:v>1.1401786777843954</c:v>
                </c:pt>
                <c:pt idx="69">
                  <c:v>1.1137486599166169</c:v>
                </c:pt>
                <c:pt idx="70">
                  <c:v>1.0729084772682151</c:v>
                </c:pt>
                <c:pt idx="71">
                  <c:v>1.2273909072860822</c:v>
                </c:pt>
                <c:pt idx="72">
                  <c:v>1.1954973198332346</c:v>
                </c:pt>
                <c:pt idx="73">
                  <c:v>0.9790033750248166</c:v>
                </c:pt>
                <c:pt idx="74">
                  <c:v>0.96595910264046103</c:v>
                </c:pt>
                <c:pt idx="75">
                  <c:v>1.1309589041095898</c:v>
                </c:pt>
                <c:pt idx="76">
                  <c:v>1.1896922771490954</c:v>
                </c:pt>
              </c:numCache>
            </c:numRef>
          </c:val>
        </c:ser>
        <c:ser>
          <c:idx val="0"/>
          <c:order val="1"/>
          <c:tx>
            <c:strRef>
              <c:f>Monthly!$I$2</c:f>
              <c:strCache>
                <c:ptCount val="1"/>
                <c:pt idx="0">
                  <c:v>US</c:v>
                </c:pt>
              </c:strCache>
            </c:strRef>
          </c:tx>
          <c:spPr>
            <a:ln w="69850">
              <a:solidFill>
                <a:srgbClr val="D60093"/>
              </a:solidFill>
            </a:ln>
          </c:spPr>
          <c:marker>
            <c:symbol val="none"/>
          </c:marker>
          <c:cat>
            <c:numRef>
              <c:f>Monthly!$G$3:$G$79</c:f>
              <c:numCache>
                <c:formatCode>m/d/yyyy</c:formatCode>
                <c:ptCount val="77"/>
                <c:pt idx="0">
                  <c:v>38745</c:v>
                </c:pt>
                <c:pt idx="1">
                  <c:v>38773</c:v>
                </c:pt>
                <c:pt idx="2">
                  <c:v>38801</c:v>
                </c:pt>
                <c:pt idx="3">
                  <c:v>38836</c:v>
                </c:pt>
                <c:pt idx="4">
                  <c:v>38864</c:v>
                </c:pt>
                <c:pt idx="5">
                  <c:v>38892</c:v>
                </c:pt>
                <c:pt idx="6">
                  <c:v>38927</c:v>
                </c:pt>
                <c:pt idx="7">
                  <c:v>38955</c:v>
                </c:pt>
                <c:pt idx="8">
                  <c:v>38990</c:v>
                </c:pt>
                <c:pt idx="9">
                  <c:v>39018</c:v>
                </c:pt>
                <c:pt idx="10">
                  <c:v>39046</c:v>
                </c:pt>
                <c:pt idx="11">
                  <c:v>39081</c:v>
                </c:pt>
                <c:pt idx="12">
                  <c:v>39109</c:v>
                </c:pt>
                <c:pt idx="13">
                  <c:v>39137</c:v>
                </c:pt>
                <c:pt idx="14">
                  <c:v>39172</c:v>
                </c:pt>
                <c:pt idx="15">
                  <c:v>39200</c:v>
                </c:pt>
                <c:pt idx="16">
                  <c:v>39228</c:v>
                </c:pt>
                <c:pt idx="17">
                  <c:v>39263</c:v>
                </c:pt>
                <c:pt idx="18">
                  <c:v>39291</c:v>
                </c:pt>
                <c:pt idx="19">
                  <c:v>39319</c:v>
                </c:pt>
                <c:pt idx="20">
                  <c:v>39354</c:v>
                </c:pt>
                <c:pt idx="21">
                  <c:v>39382</c:v>
                </c:pt>
                <c:pt idx="22">
                  <c:v>39410</c:v>
                </c:pt>
                <c:pt idx="23">
                  <c:v>39445</c:v>
                </c:pt>
                <c:pt idx="24">
                  <c:v>39473</c:v>
                </c:pt>
                <c:pt idx="25">
                  <c:v>39501</c:v>
                </c:pt>
                <c:pt idx="26">
                  <c:v>39536</c:v>
                </c:pt>
                <c:pt idx="27">
                  <c:v>39564</c:v>
                </c:pt>
                <c:pt idx="28">
                  <c:v>39599</c:v>
                </c:pt>
                <c:pt idx="29">
                  <c:v>39627</c:v>
                </c:pt>
                <c:pt idx="30">
                  <c:v>39655</c:v>
                </c:pt>
                <c:pt idx="31">
                  <c:v>39690</c:v>
                </c:pt>
                <c:pt idx="32">
                  <c:v>39718</c:v>
                </c:pt>
                <c:pt idx="33">
                  <c:v>39746</c:v>
                </c:pt>
                <c:pt idx="34">
                  <c:v>39781</c:v>
                </c:pt>
                <c:pt idx="35">
                  <c:v>39809</c:v>
                </c:pt>
                <c:pt idx="36">
                  <c:v>39844</c:v>
                </c:pt>
                <c:pt idx="37">
                  <c:v>39872</c:v>
                </c:pt>
                <c:pt idx="38">
                  <c:v>39900</c:v>
                </c:pt>
                <c:pt idx="39">
                  <c:v>39928</c:v>
                </c:pt>
                <c:pt idx="40">
                  <c:v>39963</c:v>
                </c:pt>
                <c:pt idx="41">
                  <c:v>39991</c:v>
                </c:pt>
                <c:pt idx="42">
                  <c:v>40019</c:v>
                </c:pt>
                <c:pt idx="43">
                  <c:v>40054</c:v>
                </c:pt>
                <c:pt idx="44">
                  <c:v>40082</c:v>
                </c:pt>
                <c:pt idx="45">
                  <c:v>40117</c:v>
                </c:pt>
                <c:pt idx="46">
                  <c:v>40145</c:v>
                </c:pt>
                <c:pt idx="47">
                  <c:v>40173</c:v>
                </c:pt>
                <c:pt idx="48">
                  <c:v>40208</c:v>
                </c:pt>
                <c:pt idx="49">
                  <c:v>40236</c:v>
                </c:pt>
                <c:pt idx="50">
                  <c:v>40264</c:v>
                </c:pt>
                <c:pt idx="51">
                  <c:v>40293</c:v>
                </c:pt>
                <c:pt idx="52">
                  <c:v>40328</c:v>
                </c:pt>
                <c:pt idx="53">
                  <c:v>40356</c:v>
                </c:pt>
                <c:pt idx="54">
                  <c:v>40384</c:v>
                </c:pt>
                <c:pt idx="55">
                  <c:v>40419</c:v>
                </c:pt>
                <c:pt idx="56">
                  <c:v>40447</c:v>
                </c:pt>
                <c:pt idx="57">
                  <c:v>40482</c:v>
                </c:pt>
                <c:pt idx="58">
                  <c:v>40509</c:v>
                </c:pt>
                <c:pt idx="59">
                  <c:v>40537</c:v>
                </c:pt>
                <c:pt idx="60">
                  <c:v>40572</c:v>
                </c:pt>
                <c:pt idx="61">
                  <c:v>40600</c:v>
                </c:pt>
                <c:pt idx="62">
                  <c:v>40628</c:v>
                </c:pt>
                <c:pt idx="63">
                  <c:v>40663</c:v>
                </c:pt>
                <c:pt idx="64">
                  <c:v>40691</c:v>
                </c:pt>
                <c:pt idx="65">
                  <c:v>40719</c:v>
                </c:pt>
                <c:pt idx="66">
                  <c:v>40754</c:v>
                </c:pt>
                <c:pt idx="67">
                  <c:v>40782</c:v>
                </c:pt>
                <c:pt idx="68">
                  <c:v>40810</c:v>
                </c:pt>
                <c:pt idx="69">
                  <c:v>40845</c:v>
                </c:pt>
                <c:pt idx="70">
                  <c:v>40873</c:v>
                </c:pt>
                <c:pt idx="71">
                  <c:v>40908</c:v>
                </c:pt>
                <c:pt idx="72">
                  <c:v>40936</c:v>
                </c:pt>
                <c:pt idx="73">
                  <c:v>40964</c:v>
                </c:pt>
                <c:pt idx="74">
                  <c:v>40999</c:v>
                </c:pt>
                <c:pt idx="75">
                  <c:v>41027</c:v>
                </c:pt>
                <c:pt idx="76">
                  <c:v>41055</c:v>
                </c:pt>
              </c:numCache>
            </c:numRef>
          </c:cat>
          <c:val>
            <c:numRef>
              <c:f>Monthly!$I$3:$I$79</c:f>
              <c:numCache>
                <c:formatCode>0.000</c:formatCode>
                <c:ptCount val="77"/>
                <c:pt idx="0">
                  <c:v>0.98108239366758498</c:v>
                </c:pt>
                <c:pt idx="1">
                  <c:v>0.97856894603222788</c:v>
                </c:pt>
                <c:pt idx="2">
                  <c:v>1.0196219240763884</c:v>
                </c:pt>
                <c:pt idx="3">
                  <c:v>1.0241461298200316</c:v>
                </c:pt>
                <c:pt idx="4">
                  <c:v>1.1151329342199456</c:v>
                </c:pt>
                <c:pt idx="5">
                  <c:v>1.0254866352255538</c:v>
                </c:pt>
                <c:pt idx="6">
                  <c:v>1.0596695230664059</c:v>
                </c:pt>
                <c:pt idx="7">
                  <c:v>1.0640261656343577</c:v>
                </c:pt>
                <c:pt idx="8">
                  <c:v>1.0690530609050719</c:v>
                </c:pt>
                <c:pt idx="9">
                  <c:v>1.0598370862420958</c:v>
                </c:pt>
                <c:pt idx="10">
                  <c:v>1.0933497213801866</c:v>
                </c:pt>
                <c:pt idx="11">
                  <c:v>1.0791068514464979</c:v>
                </c:pt>
                <c:pt idx="12">
                  <c:v>1.0735214122568157</c:v>
                </c:pt>
                <c:pt idx="13">
                  <c:v>1.0807824832034034</c:v>
                </c:pt>
                <c:pt idx="14">
                  <c:v>1.0502859852277415</c:v>
                </c:pt>
                <c:pt idx="15">
                  <c:v>1.077431219689593</c:v>
                </c:pt>
                <c:pt idx="16">
                  <c:v>1.0221353717117463</c:v>
                </c:pt>
                <c:pt idx="17">
                  <c:v>1.063020786580215</c:v>
                </c:pt>
                <c:pt idx="18">
                  <c:v>1.0338647940100756</c:v>
                </c:pt>
                <c:pt idx="19">
                  <c:v>1.0883228261094731</c:v>
                </c:pt>
                <c:pt idx="20">
                  <c:v>1.0683828082023101</c:v>
                </c:pt>
                <c:pt idx="21">
                  <c:v>1.1050791436785181</c:v>
                </c:pt>
                <c:pt idx="22">
                  <c:v>1.1260245406398242</c:v>
                </c:pt>
                <c:pt idx="23">
                  <c:v>1.1514941433447721</c:v>
                </c:pt>
                <c:pt idx="24">
                  <c:v>1.138591778816608</c:v>
                </c:pt>
                <c:pt idx="25">
                  <c:v>1.1503212011149389</c:v>
                </c:pt>
                <c:pt idx="26">
                  <c:v>1.1984118325380992</c:v>
                </c:pt>
                <c:pt idx="27">
                  <c:v>1.2064548649712412</c:v>
                </c:pt>
                <c:pt idx="28">
                  <c:v>1.2352757311899976</c:v>
                </c:pt>
                <c:pt idx="29">
                  <c:v>1.3002902433578918</c:v>
                </c:pt>
                <c:pt idx="30">
                  <c:v>1.3363163261313398</c:v>
                </c:pt>
                <c:pt idx="31">
                  <c:v>1.472545187967675</c:v>
                </c:pt>
                <c:pt idx="32">
                  <c:v>1.5709047720979683</c:v>
                </c:pt>
                <c:pt idx="33">
                  <c:v>1.6052552231145121</c:v>
                </c:pt>
                <c:pt idx="34">
                  <c:v>1.7513703123165838</c:v>
                </c:pt>
                <c:pt idx="35">
                  <c:v>1.8565999866501859</c:v>
                </c:pt>
                <c:pt idx="36">
                  <c:v>1.9189334880070339</c:v>
                </c:pt>
                <c:pt idx="37">
                  <c:v>2.1179985407272892</c:v>
                </c:pt>
                <c:pt idx="38">
                  <c:v>2.1540246235007348</c:v>
                </c:pt>
                <c:pt idx="39">
                  <c:v>2.1012422231582408</c:v>
                </c:pt>
                <c:pt idx="40">
                  <c:v>2.0650485772091063</c:v>
                </c:pt>
                <c:pt idx="41">
                  <c:v>2.0258387940975409</c:v>
                </c:pt>
                <c:pt idx="42">
                  <c:v>1.8859235423960152</c:v>
                </c:pt>
                <c:pt idx="43">
                  <c:v>1.8941341380048473</c:v>
                </c:pt>
                <c:pt idx="44">
                  <c:v>1.8323033261750719</c:v>
                </c:pt>
                <c:pt idx="45">
                  <c:v>1.7674563771828664</c:v>
                </c:pt>
                <c:pt idx="46">
                  <c:v>1.6488216487940275</c:v>
                </c:pt>
                <c:pt idx="47">
                  <c:v>1.5884989055454664</c:v>
                </c:pt>
                <c:pt idx="48">
                  <c:v>1.5958716852758452</c:v>
                </c:pt>
                <c:pt idx="49">
                  <c:v>1.566715692705708</c:v>
                </c:pt>
                <c:pt idx="50">
                  <c:v>1.5013660541864318</c:v>
                </c:pt>
                <c:pt idx="51">
                  <c:v>1.5524728227720201</c:v>
                </c:pt>
                <c:pt idx="52">
                  <c:v>1.5335381839189988</c:v>
                </c:pt>
                <c:pt idx="53">
                  <c:v>1.5658778768272561</c:v>
                </c:pt>
                <c:pt idx="54">
                  <c:v>1.5382299528383314</c:v>
                </c:pt>
                <c:pt idx="55">
                  <c:v>1.6320653312249833</c:v>
                </c:pt>
                <c:pt idx="56">
                  <c:v>1.5373921369598791</c:v>
                </c:pt>
                <c:pt idx="57">
                  <c:v>1.5248248987830946</c:v>
                </c:pt>
                <c:pt idx="58">
                  <c:v>1.4519349173577489</c:v>
                </c:pt>
                <c:pt idx="59">
                  <c:v>1.406692859921328</c:v>
                </c:pt>
                <c:pt idx="60">
                  <c:v>1.4323300258019669</c:v>
                </c:pt>
                <c:pt idx="61">
                  <c:v>1.3153709291700335</c:v>
                </c:pt>
                <c:pt idx="62">
                  <c:v>1.3245869038330085</c:v>
                </c:pt>
                <c:pt idx="63">
                  <c:v>1.4169142136384449</c:v>
                </c:pt>
                <c:pt idx="64">
                  <c:v>1.430151704517991</c:v>
                </c:pt>
                <c:pt idx="65">
                  <c:v>1.4335029680318001</c:v>
                </c:pt>
                <c:pt idx="66">
                  <c:v>1.3807205676893084</c:v>
                </c:pt>
                <c:pt idx="67">
                  <c:v>1.3773693041754986</c:v>
                </c:pt>
                <c:pt idx="68">
                  <c:v>1.4008281487721614</c:v>
                </c:pt>
                <c:pt idx="69">
                  <c:v>1.3411756582263619</c:v>
                </c:pt>
                <c:pt idx="70">
                  <c:v>1.3153709291700335</c:v>
                </c:pt>
                <c:pt idx="71">
                  <c:v>1.2674478609225641</c:v>
                </c:pt>
                <c:pt idx="72">
                  <c:v>1.2625885288275422</c:v>
                </c:pt>
                <c:pt idx="73">
                  <c:v>1.2290758936894504</c:v>
                </c:pt>
                <c:pt idx="74">
                  <c:v>1.2238814352430472</c:v>
                </c:pt>
                <c:pt idx="75">
                  <c:v>1.2877230051811079</c:v>
                </c:pt>
                <c:pt idx="76">
                  <c:v>1.2600750811921844</c:v>
                </c:pt>
              </c:numCache>
            </c:numRef>
          </c:val>
        </c:ser>
        <c:dLbls/>
        <c:marker val="1"/>
        <c:axId val="184859264"/>
        <c:axId val="185254272"/>
      </c:lineChart>
      <c:dateAx>
        <c:axId val="184859264"/>
        <c:scaling>
          <c:orientation val="minMax"/>
        </c:scaling>
        <c:axPos val="b"/>
        <c:numFmt formatCode="[$-409]mmm\-yy;@" sourceLinked="0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185254272"/>
        <c:crosses val="autoZero"/>
        <c:lblOffset val="100"/>
        <c:baseTimeUnit val="days"/>
        <c:majorUnit val="6"/>
        <c:majorTimeUnit val="months"/>
      </c:dateAx>
      <c:valAx>
        <c:axId val="185254272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0%" sourceLinked="0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184859264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315701856712335"/>
          <c:y val="4.4861391929189566E-2"/>
          <c:w val="0.86476475162826871"/>
          <c:h val="0.81574661569261664"/>
        </c:manualLayout>
      </c:layout>
      <c:lineChart>
        <c:grouping val="standard"/>
        <c:ser>
          <c:idx val="0"/>
          <c:order val="0"/>
          <c:tx>
            <c:v>New Orleans Metro*</c:v>
          </c:tx>
          <c:spPr>
            <a:ln w="66675">
              <a:solidFill>
                <a:srgbClr val="FFFF00"/>
              </a:solidFill>
              <a:prstDash val="solid"/>
            </a:ln>
          </c:spPr>
          <c:marker>
            <c:symbol val="none"/>
          </c:marker>
          <c:dPt>
            <c:idx val="18"/>
            <c:spPr>
              <a:ln w="66675">
                <a:solidFill>
                  <a:srgbClr val="FFFF00"/>
                </a:solidFill>
                <a:prstDash val="solid"/>
              </a:ln>
            </c:spPr>
          </c:dPt>
          <c:dPt>
            <c:idx val="21"/>
            <c:spPr>
              <a:ln w="66675">
                <a:solidFill>
                  <a:srgbClr val="FFFF00"/>
                </a:solidFill>
                <a:prstDash val="sysDot"/>
              </a:ln>
            </c:spPr>
          </c:dPt>
          <c:dPt>
            <c:idx val="22"/>
            <c:spPr>
              <a:ln w="66675">
                <a:solidFill>
                  <a:srgbClr val="FFFF00"/>
                </a:solidFill>
                <a:prstDash val="sysDot"/>
              </a:ln>
            </c:spPr>
          </c:dPt>
          <c:dPt>
            <c:idx val="23"/>
            <c:spPr>
              <a:ln w="66675">
                <a:solidFill>
                  <a:srgbClr val="FFFF00"/>
                </a:solidFill>
                <a:prstDash val="sysDot"/>
              </a:ln>
            </c:spPr>
          </c:dPt>
          <c:cat>
            <c:numRef>
              <c:f>Sheet1!$A$5:$A$28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Sheet1!$E$5:$E$28</c:f>
              <c:numCache>
                <c:formatCode>0</c:formatCode>
                <c:ptCount val="24"/>
                <c:pt idx="0">
                  <c:v>17591.25</c:v>
                </c:pt>
                <c:pt idx="1">
                  <c:v>18182.6875</c:v>
                </c:pt>
                <c:pt idx="2">
                  <c:v>19117.25</c:v>
                </c:pt>
                <c:pt idx="3">
                  <c:v>19913.312499999996</c:v>
                </c:pt>
                <c:pt idx="4">
                  <c:v>20890.75</c:v>
                </c:pt>
                <c:pt idx="5">
                  <c:v>21918.0625</c:v>
                </c:pt>
                <c:pt idx="6">
                  <c:v>22741.125</c:v>
                </c:pt>
                <c:pt idx="7">
                  <c:v>23856.312499999996</c:v>
                </c:pt>
                <c:pt idx="8">
                  <c:v>25042.6875</c:v>
                </c:pt>
                <c:pt idx="9">
                  <c:v>25647.75</c:v>
                </c:pt>
                <c:pt idx="10">
                  <c:v>26814.25</c:v>
                </c:pt>
                <c:pt idx="11">
                  <c:v>28408.9375</c:v>
                </c:pt>
                <c:pt idx="12">
                  <c:v>28969.375</c:v>
                </c:pt>
                <c:pt idx="13">
                  <c:v>29505.75</c:v>
                </c:pt>
                <c:pt idx="14">
                  <c:v>29815.4375</c:v>
                </c:pt>
                <c:pt idx="15">
                  <c:v>22124</c:v>
                </c:pt>
                <c:pt idx="16">
                  <c:v>38116.5625</c:v>
                </c:pt>
                <c:pt idx="17">
                  <c:v>45457.124999999993</c:v>
                </c:pt>
                <c:pt idx="18">
                  <c:v>46389.4375</c:v>
                </c:pt>
                <c:pt idx="19">
                  <c:v>44807.312500000087</c:v>
                </c:pt>
                <c:pt idx="20">
                  <c:v>44735.939547086899</c:v>
                </c:pt>
                <c:pt idx="21">
                  <c:v>45724.120134502584</c:v>
                </c:pt>
                <c:pt idx="22">
                  <c:v>46224.744131797997</c:v>
                </c:pt>
                <c:pt idx="23">
                  <c:v>46408.726162047715</c:v>
                </c:pt>
              </c:numCache>
            </c:numRef>
          </c:val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US</c:v>
                </c:pt>
              </c:strCache>
            </c:strRef>
          </c:tx>
          <c:spPr>
            <a:ln w="66675">
              <a:solidFill>
                <a:srgbClr val="D60093"/>
              </a:solidFill>
            </a:ln>
          </c:spPr>
          <c:marker>
            <c:symbol val="none"/>
          </c:marker>
          <c:dPt>
            <c:idx val="21"/>
            <c:spPr>
              <a:ln w="66675">
                <a:solidFill>
                  <a:srgbClr val="D60093"/>
                </a:solidFill>
                <a:prstDash val="sysDot"/>
              </a:ln>
            </c:spPr>
          </c:dPt>
          <c:dPt>
            <c:idx val="22"/>
            <c:spPr>
              <a:ln w="66675">
                <a:solidFill>
                  <a:srgbClr val="D60093"/>
                </a:solidFill>
                <a:prstDash val="sysDot"/>
              </a:ln>
            </c:spPr>
          </c:dPt>
          <c:dPt>
            <c:idx val="23"/>
            <c:spPr>
              <a:ln w="66675">
                <a:solidFill>
                  <a:srgbClr val="D60093"/>
                </a:solidFill>
                <a:prstDash val="sysDot"/>
              </a:ln>
            </c:spPr>
          </c:dPt>
          <c:cat>
            <c:numRef>
              <c:f>Sheet1!$A$5:$A$28</c:f>
              <c:numCache>
                <c:formatCode>General</c:formatCode>
                <c:ptCount val="2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</c:numCache>
            </c:numRef>
          </c:cat>
          <c:val>
            <c:numRef>
              <c:f>Sheet1!$H$5:$H$28</c:f>
              <c:numCache>
                <c:formatCode>0</c:formatCode>
                <c:ptCount val="24"/>
                <c:pt idx="0">
                  <c:v>19354</c:v>
                </c:pt>
                <c:pt idx="1">
                  <c:v>19818</c:v>
                </c:pt>
                <c:pt idx="2">
                  <c:v>20799</c:v>
                </c:pt>
                <c:pt idx="3">
                  <c:v>21385</c:v>
                </c:pt>
                <c:pt idx="4">
                  <c:v>22297</c:v>
                </c:pt>
                <c:pt idx="5">
                  <c:v>23262</c:v>
                </c:pt>
                <c:pt idx="6">
                  <c:v>24442</c:v>
                </c:pt>
                <c:pt idx="7">
                  <c:v>25654</c:v>
                </c:pt>
                <c:pt idx="8">
                  <c:v>27258</c:v>
                </c:pt>
                <c:pt idx="9">
                  <c:v>28333</c:v>
                </c:pt>
                <c:pt idx="10">
                  <c:v>30318</c:v>
                </c:pt>
                <c:pt idx="11">
                  <c:v>31157</c:v>
                </c:pt>
                <c:pt idx="12">
                  <c:v>31481</c:v>
                </c:pt>
                <c:pt idx="13">
                  <c:v>32295</c:v>
                </c:pt>
                <c:pt idx="14">
                  <c:v>33909</c:v>
                </c:pt>
                <c:pt idx="15">
                  <c:v>35452</c:v>
                </c:pt>
                <c:pt idx="16">
                  <c:v>37725</c:v>
                </c:pt>
                <c:pt idx="17">
                  <c:v>39506</c:v>
                </c:pt>
                <c:pt idx="18">
                  <c:v>40947</c:v>
                </c:pt>
                <c:pt idx="19">
                  <c:v>38846</c:v>
                </c:pt>
                <c:pt idx="20">
                  <c:v>39937</c:v>
                </c:pt>
                <c:pt idx="21">
                  <c:v>41663</c:v>
                </c:pt>
                <c:pt idx="22">
                  <c:v>42571</c:v>
                </c:pt>
                <c:pt idx="23">
                  <c:v>43811</c:v>
                </c:pt>
              </c:numCache>
            </c:numRef>
          </c:val>
        </c:ser>
        <c:dLbls/>
        <c:marker val="1"/>
        <c:axId val="185420032"/>
        <c:axId val="185425920"/>
      </c:lineChart>
      <c:catAx>
        <c:axId val="18542003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185425920"/>
        <c:crosses val="autoZero"/>
        <c:auto val="1"/>
        <c:lblAlgn val="ctr"/>
        <c:lblOffset val="100"/>
        <c:tickLblSkip val="2"/>
      </c:catAx>
      <c:valAx>
        <c:axId val="185425920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&quot;$&quot;#,##0" sourceLinked="0"/>
        <c:tickLblPos val="nextTo"/>
        <c:spPr>
          <a:ln>
            <a:solidFill>
              <a:prstClr val="white"/>
            </a:solidFill>
          </a:ln>
        </c:spPr>
        <c:txPr>
          <a:bodyPr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en-US"/>
          </a:p>
        </c:txPr>
        <c:crossAx val="18542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7154320987654317"/>
          <c:y val="0.70235230842046359"/>
          <c:w val="0.39759259259259438"/>
          <c:h val="6.9219697947595651E-2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plotArea>
      <c:layout>
        <c:manualLayout>
          <c:layoutTarget val="inner"/>
          <c:xMode val="edge"/>
          <c:yMode val="edge"/>
          <c:x val="8.7775531436948689E-2"/>
          <c:y val="3.5204576036182614E-2"/>
          <c:w val="0.8851974415360242"/>
          <c:h val="0.7998913293733026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Qtrly Avg Wage RMLA1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dPt>
            <c:idx val="25"/>
            <c:spPr>
              <a:solidFill>
                <a:srgbClr val="D60093"/>
              </a:solidFill>
              <a:ln>
                <a:solidFill>
                  <a:schemeClr val="tx1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7.2463768115942047E-3"/>
                  <c:y val="-2.5990903183885643E-3"/>
                </c:manualLayout>
              </c:layout>
              <c:showVal val="1"/>
            </c:dLbl>
            <c:dLbl>
              <c:idx val="1"/>
              <c:layout>
                <c:manualLayout>
                  <c:x val="1.548586914440617E-3"/>
                  <c:y val="-2.3391812865497082E-2"/>
                </c:manualLayout>
              </c:layout>
              <c:showVal val="1"/>
            </c:dLbl>
            <c:dLbl>
              <c:idx val="3"/>
              <c:layout>
                <c:manualLayout>
                  <c:x val="-4.6457607433218343E-3"/>
                  <c:y val="-2.5990903183885642E-2"/>
                </c:manualLayout>
              </c:layout>
              <c:showVal val="1"/>
            </c:dLbl>
            <c:dLbl>
              <c:idx val="7"/>
              <c:layout>
                <c:manualLayout>
                  <c:x val="1.548586914440617E-3"/>
                  <c:y val="-2.5990903183885642E-2"/>
                </c:manualLayout>
              </c:layout>
              <c:showVal val="1"/>
            </c:dLbl>
            <c:dLbl>
              <c:idx val="13"/>
              <c:layout>
                <c:manualLayout>
                  <c:x val="-4.64588267929912E-3"/>
                  <c:y val="1.5594541910331383E-2"/>
                </c:manualLayout>
              </c:layout>
              <c:showVal val="1"/>
            </c:dLbl>
            <c:dLbl>
              <c:idx val="14"/>
              <c:layout>
                <c:manualLayout>
                  <c:x val="1.4492753623188408E-3"/>
                  <c:y val="1.2995451591942798E-2"/>
                </c:manualLayout>
              </c:layout>
              <c:showVal val="1"/>
            </c:dLbl>
            <c:dLbl>
              <c:idx val="17"/>
              <c:layout>
                <c:manualLayout>
                  <c:x val="-3.0971738288812041E-3"/>
                  <c:y val="1.8193632228719947E-2"/>
                </c:manualLayout>
              </c:layout>
              <c:showVal val="1"/>
            </c:dLbl>
            <c:dLbl>
              <c:idx val="18"/>
              <c:layout>
                <c:manualLayout>
                  <c:x val="-2.7777777777777796E-3"/>
                  <c:y val="1.2995451591942821E-2"/>
                </c:manualLayout>
              </c:layout>
              <c:showVal val="1"/>
            </c:dLbl>
            <c:dLbl>
              <c:idx val="19"/>
              <c:layout>
                <c:manualLayout>
                  <c:x val="-1.5015015015015169E-3"/>
                  <c:y val="1.5594541910331383E-2"/>
                </c:manualLayout>
              </c:layout>
              <c:showVal val="1"/>
            </c:dLbl>
            <c:dLbl>
              <c:idx val="21"/>
              <c:layout>
                <c:manualLayout>
                  <c:x val="0"/>
                  <c:y val="-1.5594541910331395E-2"/>
                </c:manualLayout>
              </c:layout>
              <c:showVal val="1"/>
            </c:dLbl>
            <c:dLbl>
              <c:idx val="22"/>
              <c:layout>
                <c:manualLayout>
                  <c:x val="1.3888888888888894E-3"/>
                  <c:y val="-1.0396361273554254E-2"/>
                </c:manualLayout>
              </c:layout>
              <c:showVal val="1"/>
            </c:dLbl>
            <c:dLbl>
              <c:idx val="23"/>
              <c:layout>
                <c:manualLayout>
                  <c:x val="-1.5015015015016171E-3"/>
                  <c:y val="-1.0396361273554254E-2"/>
                </c:manualLayout>
              </c:layout>
              <c:showVal val="1"/>
            </c:dLbl>
            <c:dLbl>
              <c:idx val="25"/>
              <c:layout>
                <c:manualLayout>
                  <c:x val="9.7222222222222224E-3"/>
                  <c:y val="-7.7972709551656924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Sheet1!$C$12:$C$37</c:f>
              <c:strCache>
                <c:ptCount val="25"/>
                <c:pt idx="0">
                  <c:v>2005 Q2</c:v>
                </c:pt>
                <c:pt idx="2">
                  <c:v>2005 Q4</c:v>
                </c:pt>
                <c:pt idx="4">
                  <c:v>2006 Q2</c:v>
                </c:pt>
                <c:pt idx="6">
                  <c:v>2006 Q4</c:v>
                </c:pt>
                <c:pt idx="8">
                  <c:v>2007 Q2</c:v>
                </c:pt>
                <c:pt idx="10">
                  <c:v>2007 Q4</c:v>
                </c:pt>
                <c:pt idx="12">
                  <c:v>2008 Q2</c:v>
                </c:pt>
                <c:pt idx="14">
                  <c:v>2008 Q4</c:v>
                </c:pt>
                <c:pt idx="16">
                  <c:v>2009 Q2</c:v>
                </c:pt>
                <c:pt idx="18">
                  <c:v>2009 Q4</c:v>
                </c:pt>
                <c:pt idx="20">
                  <c:v>2010 Q2</c:v>
                </c:pt>
                <c:pt idx="22">
                  <c:v>2010 Q4</c:v>
                </c:pt>
                <c:pt idx="24">
                  <c:v>2011 Q2</c:v>
                </c:pt>
              </c:strCache>
            </c:strRef>
          </c:cat>
          <c:val>
            <c:numRef>
              <c:f>Sheet1!$D$12:$D$37</c:f>
              <c:numCache>
                <c:formatCode>General</c:formatCode>
                <c:ptCount val="26"/>
                <c:pt idx="0" formatCode="0">
                  <c:v>659.89202908851257</c:v>
                </c:pt>
                <c:pt idx="2" formatCode="0">
                  <c:v>856.83563815211971</c:v>
                </c:pt>
                <c:pt idx="4" formatCode="0">
                  <c:v>787</c:v>
                </c:pt>
                <c:pt idx="6" formatCode="0">
                  <c:v>858</c:v>
                </c:pt>
                <c:pt idx="8" formatCode="0">
                  <c:v>798</c:v>
                </c:pt>
                <c:pt idx="10" formatCode="0">
                  <c:v>881</c:v>
                </c:pt>
                <c:pt idx="12" formatCode="0">
                  <c:v>833</c:v>
                </c:pt>
                <c:pt idx="14" formatCode="0">
                  <c:v>921</c:v>
                </c:pt>
                <c:pt idx="16" formatCode="0">
                  <c:v>835</c:v>
                </c:pt>
                <c:pt idx="18" formatCode="0">
                  <c:v>932</c:v>
                </c:pt>
                <c:pt idx="20" formatCode="0">
                  <c:v>854</c:v>
                </c:pt>
                <c:pt idx="22" formatCode="0">
                  <c:v>962</c:v>
                </c:pt>
                <c:pt idx="24" formatCode="0">
                  <c:v>875</c:v>
                </c:pt>
              </c:numCache>
            </c:numRef>
          </c:val>
        </c:ser>
        <c:dLbls/>
        <c:gapWidth val="92"/>
        <c:axId val="185292288"/>
        <c:axId val="185293824"/>
      </c:barChart>
      <c:catAx>
        <c:axId val="18529228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185293824"/>
        <c:crosses val="autoZero"/>
        <c:auto val="1"/>
        <c:lblAlgn val="ctr"/>
        <c:lblOffset val="100"/>
        <c:tickLblSkip val="1"/>
        <c:tickMarkSkip val="1"/>
      </c:catAx>
      <c:valAx>
        <c:axId val="185293824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&quot;$&quot;#,##0" sourceLinked="0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400" b="0">
                <a:solidFill>
                  <a:schemeClr val="bg1"/>
                </a:solidFill>
              </a:defRPr>
            </a:pPr>
            <a:endParaRPr lang="en-US"/>
          </a:p>
        </c:txPr>
        <c:crossAx val="1852922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7285536676337"/>
          <c:y val="4.780103618046231E-2"/>
          <c:w val="0.85114219275222158"/>
          <c:h val="0.68460688682571391"/>
        </c:manualLayout>
      </c:layout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East District LA</c:v>
                </c:pt>
              </c:strCache>
            </c:strRef>
          </c:tx>
          <c:spPr>
            <a:ln w="63500" cmpd="sng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Sheet1!$A$4:$A$28</c:f>
              <c:strCache>
                <c:ptCount val="25"/>
                <c:pt idx="0">
                  <c:v>2006 Q1</c:v>
                </c:pt>
                <c:pt idx="1">
                  <c:v>2006 Q2</c:v>
                </c:pt>
                <c:pt idx="2">
                  <c:v>2006 Q3</c:v>
                </c:pt>
                <c:pt idx="3">
                  <c:v>2006 Q4</c:v>
                </c:pt>
                <c:pt idx="4">
                  <c:v>2007 Q1</c:v>
                </c:pt>
                <c:pt idx="5">
                  <c:v>2007 Q2</c:v>
                </c:pt>
                <c:pt idx="6">
                  <c:v>2007 Q3</c:v>
                </c:pt>
                <c:pt idx="7">
                  <c:v>2007 Q4</c:v>
                </c:pt>
                <c:pt idx="8">
                  <c:v>2008 Q1</c:v>
                </c:pt>
                <c:pt idx="9">
                  <c:v>2008 Q2</c:v>
                </c:pt>
                <c:pt idx="10">
                  <c:v>2008 Q3</c:v>
                </c:pt>
                <c:pt idx="11">
                  <c:v>2008 Q4</c:v>
                </c:pt>
                <c:pt idx="12">
                  <c:v>2009 Q1</c:v>
                </c:pt>
                <c:pt idx="13">
                  <c:v>2009 Q2</c:v>
                </c:pt>
                <c:pt idx="14">
                  <c:v>2009 Q3</c:v>
                </c:pt>
                <c:pt idx="15">
                  <c:v>2009 Q4</c:v>
                </c:pt>
                <c:pt idx="16">
                  <c:v>2010 Q1</c:v>
                </c:pt>
                <c:pt idx="17">
                  <c:v>2010 Q2</c:v>
                </c:pt>
                <c:pt idx="18">
                  <c:v>2010 Q3</c:v>
                </c:pt>
                <c:pt idx="19">
                  <c:v>2010 Q4</c:v>
                </c:pt>
                <c:pt idx="20">
                  <c:v>2011 Q1</c:v>
                </c:pt>
                <c:pt idx="21">
                  <c:v>2011 Q2</c:v>
                </c:pt>
                <c:pt idx="22">
                  <c:v>2011 Q3</c:v>
                </c:pt>
                <c:pt idx="23">
                  <c:v>2011 Q4</c:v>
                </c:pt>
                <c:pt idx="24">
                  <c:v>2012 Q1</c:v>
                </c:pt>
              </c:strCache>
            </c:strRef>
          </c:cat>
          <c:val>
            <c:numRef>
              <c:f>Sheet1!$B$4:$B$28</c:f>
              <c:numCache>
                <c:formatCode>0.000%</c:formatCode>
                <c:ptCount val="25"/>
                <c:pt idx="0">
                  <c:v>2.3438983879636789E-4</c:v>
                </c:pt>
                <c:pt idx="1">
                  <c:v>2.6348650844005482E-4</c:v>
                </c:pt>
                <c:pt idx="2">
                  <c:v>3.4107762748988689E-4</c:v>
                </c:pt>
                <c:pt idx="3">
                  <c:v>3.7340726042731694E-4</c:v>
                </c:pt>
                <c:pt idx="4">
                  <c:v>4.2967694495262514E-4</c:v>
                </c:pt>
                <c:pt idx="5">
                  <c:v>4.8652423835701057E-4</c:v>
                </c:pt>
                <c:pt idx="6">
                  <c:v>4.606845595368351E-4</c:v>
                </c:pt>
                <c:pt idx="7">
                  <c:v>5.4410980829911533E-4</c:v>
                </c:pt>
                <c:pt idx="8">
                  <c:v>4.9030914239058692E-4</c:v>
                </c:pt>
                <c:pt idx="9">
                  <c:v>5.9219156158862992E-4</c:v>
                </c:pt>
                <c:pt idx="10">
                  <c:v>5.7662619198892921E-4</c:v>
                </c:pt>
                <c:pt idx="11">
                  <c:v>6.1695464958815515E-4</c:v>
                </c:pt>
                <c:pt idx="12">
                  <c:v>6.6336840638283082E-4</c:v>
                </c:pt>
                <c:pt idx="13">
                  <c:v>7.1702320395791296E-4</c:v>
                </c:pt>
                <c:pt idx="14">
                  <c:v>9.4697233642254968E-4</c:v>
                </c:pt>
                <c:pt idx="15">
                  <c:v>6.2295310431328868E-4</c:v>
                </c:pt>
                <c:pt idx="16">
                  <c:v>7.6936351841831588E-4</c:v>
                </c:pt>
                <c:pt idx="17">
                  <c:v>8.3949316889076256E-4</c:v>
                </c:pt>
                <c:pt idx="18">
                  <c:v>8.8693381479859504E-4</c:v>
                </c:pt>
                <c:pt idx="19">
                  <c:v>7.6936351841831588E-4</c:v>
                </c:pt>
                <c:pt idx="20">
                  <c:v>7.2673569166055321E-4</c:v>
                </c:pt>
                <c:pt idx="21">
                  <c:v>7.4461187707509902E-4</c:v>
                </c:pt>
                <c:pt idx="22">
                  <c:v>7.5148733300377019E-4</c:v>
                </c:pt>
                <c:pt idx="23">
                  <c:v>6.6279395152391062E-4</c:v>
                </c:pt>
                <c:pt idx="24">
                  <c:v>6.8823313845999456E-4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US</c:v>
                </c:pt>
              </c:strCache>
            </c:strRef>
          </c:tx>
          <c:spPr>
            <a:ln w="63500" cmpd="sng">
              <a:solidFill>
                <a:srgbClr val="D60093"/>
              </a:solidFill>
              <a:prstDash val="solid"/>
            </a:ln>
          </c:spPr>
          <c:marker>
            <c:symbol val="none"/>
          </c:marker>
          <c:cat>
            <c:strRef>
              <c:f>Sheet1!$A$4:$A$28</c:f>
              <c:strCache>
                <c:ptCount val="25"/>
                <c:pt idx="0">
                  <c:v>2006 Q1</c:v>
                </c:pt>
                <c:pt idx="1">
                  <c:v>2006 Q2</c:v>
                </c:pt>
                <c:pt idx="2">
                  <c:v>2006 Q3</c:v>
                </c:pt>
                <c:pt idx="3">
                  <c:v>2006 Q4</c:v>
                </c:pt>
                <c:pt idx="4">
                  <c:v>2007 Q1</c:v>
                </c:pt>
                <c:pt idx="5">
                  <c:v>2007 Q2</c:v>
                </c:pt>
                <c:pt idx="6">
                  <c:v>2007 Q3</c:v>
                </c:pt>
                <c:pt idx="7">
                  <c:v>2007 Q4</c:v>
                </c:pt>
                <c:pt idx="8">
                  <c:v>2008 Q1</c:v>
                </c:pt>
                <c:pt idx="9">
                  <c:v>2008 Q2</c:v>
                </c:pt>
                <c:pt idx="10">
                  <c:v>2008 Q3</c:v>
                </c:pt>
                <c:pt idx="11">
                  <c:v>2008 Q4</c:v>
                </c:pt>
                <c:pt idx="12">
                  <c:v>2009 Q1</c:v>
                </c:pt>
                <c:pt idx="13">
                  <c:v>2009 Q2</c:v>
                </c:pt>
                <c:pt idx="14">
                  <c:v>2009 Q3</c:v>
                </c:pt>
                <c:pt idx="15">
                  <c:v>2009 Q4</c:v>
                </c:pt>
                <c:pt idx="16">
                  <c:v>2010 Q1</c:v>
                </c:pt>
                <c:pt idx="17">
                  <c:v>2010 Q2</c:v>
                </c:pt>
                <c:pt idx="18">
                  <c:v>2010 Q3</c:v>
                </c:pt>
                <c:pt idx="19">
                  <c:v>2010 Q4</c:v>
                </c:pt>
                <c:pt idx="20">
                  <c:v>2011 Q1</c:v>
                </c:pt>
                <c:pt idx="21">
                  <c:v>2011 Q2</c:v>
                </c:pt>
                <c:pt idx="22">
                  <c:v>2011 Q3</c:v>
                </c:pt>
                <c:pt idx="23">
                  <c:v>2011 Q4</c:v>
                </c:pt>
                <c:pt idx="24">
                  <c:v>2012 Q1</c:v>
                </c:pt>
              </c:strCache>
            </c:strRef>
          </c:cat>
          <c:val>
            <c:numRef>
              <c:f>Sheet1!$C$4:$C$28</c:f>
              <c:numCache>
                <c:formatCode>0.000%</c:formatCode>
                <c:ptCount val="25"/>
                <c:pt idx="0">
                  <c:v>3.771822003647749E-4</c:v>
                </c:pt>
                <c:pt idx="1">
                  <c:v>5.0534749700556307E-4</c:v>
                </c:pt>
                <c:pt idx="2">
                  <c:v>5.5517765556109772E-4</c:v>
                </c:pt>
                <c:pt idx="3">
                  <c:v>5.7576644479164038E-4</c:v>
                </c:pt>
                <c:pt idx="4">
                  <c:v>6.2117989952541804E-4</c:v>
                </c:pt>
                <c:pt idx="5">
                  <c:v>6.7549638104464932E-4</c:v>
                </c:pt>
                <c:pt idx="6">
                  <c:v>7.0201308855797554E-4</c:v>
                </c:pt>
                <c:pt idx="7">
                  <c:v>7.2417996858224472E-4</c:v>
                </c:pt>
                <c:pt idx="8">
                  <c:v>7.7939293268581731E-4</c:v>
                </c:pt>
                <c:pt idx="9">
                  <c:v>9.1000000000000054E-4</c:v>
                </c:pt>
                <c:pt idx="10">
                  <c:v>9.6000000000000057E-4</c:v>
                </c:pt>
                <c:pt idx="11">
                  <c:v>9.4855048937688487E-4</c:v>
                </c:pt>
                <c:pt idx="12">
                  <c:v>1.0397891435302369E-3</c:v>
                </c:pt>
                <c:pt idx="13">
                  <c:v>1.2006161000132993E-3</c:v>
                </c:pt>
                <c:pt idx="14">
                  <c:v>1.2277456385509315E-3</c:v>
                </c:pt>
                <c:pt idx="15">
                  <c:v>1.1747132941553285E-3</c:v>
                </c:pt>
                <c:pt idx="16">
                  <c:v>1.2098992666251902E-3</c:v>
                </c:pt>
                <c:pt idx="17">
                  <c:v>1.3202101725596441E-3</c:v>
                </c:pt>
                <c:pt idx="18">
                  <c:v>1.290457515858903E-3</c:v>
                </c:pt>
                <c:pt idx="19">
                  <c:v>1.156453959830183E-3</c:v>
                </c:pt>
                <c:pt idx="20">
                  <c:v>1.1436019522329097E-3</c:v>
                </c:pt>
                <c:pt idx="21">
                  <c:v>1.1902552580371221E-3</c:v>
                </c:pt>
                <c:pt idx="22">
                  <c:v>1.0912870261464329E-3</c:v>
                </c:pt>
                <c:pt idx="23">
                  <c:v>9.8017934756355896E-4</c:v>
                </c:pt>
                <c:pt idx="24">
                  <c:v>1.0104599471167108E-3</c:v>
                </c:pt>
              </c:numCache>
            </c:numRef>
          </c:val>
        </c:ser>
        <c:dLbls/>
        <c:marker val="1"/>
        <c:axId val="185910400"/>
        <c:axId val="185911936"/>
      </c:lineChart>
      <c:catAx>
        <c:axId val="18591040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6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185911936"/>
        <c:crosses val="autoZero"/>
        <c:auto val="1"/>
        <c:lblAlgn val="ctr"/>
        <c:lblOffset val="100"/>
        <c:tickLblSkip val="2"/>
        <c:tickMarkSkip val="1"/>
      </c:catAx>
      <c:valAx>
        <c:axId val="185911936"/>
        <c:scaling>
          <c:orientation val="minMax"/>
          <c:max val="1.6000000000000085E-3"/>
          <c:min val="0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numFmt formatCode="0.00%" sourceLinked="0"/>
        <c:majorTickMark val="none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1859104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79310738331621"/>
          <c:y val="3.6728757785874012E-2"/>
          <c:w val="0.83775293849138432"/>
          <c:h val="0.65865230387868212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New Orleans Metro</c:v>
                </c:pt>
              </c:strCache>
            </c:strRef>
          </c:tx>
          <c:spPr>
            <a:ln w="635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Sheet1!$A$3:$A$21</c:f>
              <c:strCache>
                <c:ptCount val="19"/>
                <c:pt idx="0">
                  <c:v>2007 Avg</c:v>
                </c:pt>
                <c:pt idx="1">
                  <c:v>2008 Q1</c:v>
                </c:pt>
                <c:pt idx="2">
                  <c:v>2008 Q2</c:v>
                </c:pt>
                <c:pt idx="3">
                  <c:v>2008 Q3</c:v>
                </c:pt>
                <c:pt idx="4">
                  <c:v>2008 Q4</c:v>
                </c:pt>
                <c:pt idx="5">
                  <c:v>2009 Q1</c:v>
                </c:pt>
                <c:pt idx="6">
                  <c:v>2009 Q2</c:v>
                </c:pt>
                <c:pt idx="7">
                  <c:v>2009 Q3</c:v>
                </c:pt>
                <c:pt idx="8">
                  <c:v>2009 Q4 </c:v>
                </c:pt>
                <c:pt idx="9">
                  <c:v>2010 Q1</c:v>
                </c:pt>
                <c:pt idx="10">
                  <c:v>2010 Q2</c:v>
                </c:pt>
                <c:pt idx="11">
                  <c:v>2010 Q3</c:v>
                </c:pt>
                <c:pt idx="12">
                  <c:v>2010 Q4 </c:v>
                </c:pt>
                <c:pt idx="13">
                  <c:v>2011 Q1</c:v>
                </c:pt>
                <c:pt idx="14">
                  <c:v>2011 Q2</c:v>
                </c:pt>
                <c:pt idx="15">
                  <c:v>2011 Q3</c:v>
                </c:pt>
                <c:pt idx="16">
                  <c:v>2011 Q4</c:v>
                </c:pt>
                <c:pt idx="17">
                  <c:v>2012 Q1</c:v>
                </c:pt>
                <c:pt idx="18">
                  <c:v>2012 Q2</c:v>
                </c:pt>
              </c:strCache>
            </c:strRef>
          </c:cat>
          <c:val>
            <c:numRef>
              <c:f>Sheet1!$B$3:$B$21</c:f>
              <c:numCache>
                <c:formatCode>0.000%</c:formatCode>
                <c:ptCount val="19"/>
                <c:pt idx="0">
                  <c:v>1.0459298802785392E-3</c:v>
                </c:pt>
                <c:pt idx="1">
                  <c:v>1.1151516352217688E-3</c:v>
                </c:pt>
                <c:pt idx="2">
                  <c:v>1.0079255164504438E-3</c:v>
                </c:pt>
                <c:pt idx="3">
                  <c:v>1.1669775926279088E-3</c:v>
                </c:pt>
                <c:pt idx="4">
                  <c:v>1.0847709015698944E-3</c:v>
                </c:pt>
                <c:pt idx="5">
                  <c:v>9.4246013703105599E-4</c:v>
                </c:pt>
                <c:pt idx="6">
                  <c:v>1.3967338097757337E-3</c:v>
                </c:pt>
                <c:pt idx="7">
                  <c:v>1.6017878981674273E-3</c:v>
                </c:pt>
                <c:pt idx="8">
                  <c:v>1.7973779517102743E-3</c:v>
                </c:pt>
                <c:pt idx="9">
                  <c:v>1.5691583425115506E-3</c:v>
                </c:pt>
                <c:pt idx="10">
                  <c:v>2.160517244856522E-3</c:v>
                </c:pt>
                <c:pt idx="11">
                  <c:v>2.5517983739660826E-3</c:v>
                </c:pt>
                <c:pt idx="12">
                  <c:v>1.9685071237677048E-3</c:v>
                </c:pt>
                <c:pt idx="13">
                  <c:v>2.1661646013591339E-3</c:v>
                </c:pt>
                <c:pt idx="14">
                  <c:v>2.366242374594537E-3</c:v>
                </c:pt>
                <c:pt idx="15">
                  <c:v>2.0120724453592813E-3</c:v>
                </c:pt>
                <c:pt idx="16">
                  <c:v>1.7829511243961579E-3</c:v>
                </c:pt>
                <c:pt idx="17">
                  <c:v>1.8224826199144427E-3</c:v>
                </c:pt>
                <c:pt idx="18">
                  <c:v>1.7861781852547927E-3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US</c:v>
                </c:pt>
              </c:strCache>
            </c:strRef>
          </c:tx>
          <c:spPr>
            <a:ln w="63500">
              <a:solidFill>
                <a:srgbClr val="D60093"/>
              </a:solidFill>
            </a:ln>
          </c:spPr>
          <c:marker>
            <c:symbol val="none"/>
          </c:marker>
          <c:cat>
            <c:strRef>
              <c:f>Sheet1!$A$3:$A$21</c:f>
              <c:strCache>
                <c:ptCount val="19"/>
                <c:pt idx="0">
                  <c:v>2007 Avg</c:v>
                </c:pt>
                <c:pt idx="1">
                  <c:v>2008 Q1</c:v>
                </c:pt>
                <c:pt idx="2">
                  <c:v>2008 Q2</c:v>
                </c:pt>
                <c:pt idx="3">
                  <c:v>2008 Q3</c:v>
                </c:pt>
                <c:pt idx="4">
                  <c:v>2008 Q4</c:v>
                </c:pt>
                <c:pt idx="5">
                  <c:v>2009 Q1</c:v>
                </c:pt>
                <c:pt idx="6">
                  <c:v>2009 Q2</c:v>
                </c:pt>
                <c:pt idx="7">
                  <c:v>2009 Q3</c:v>
                </c:pt>
                <c:pt idx="8">
                  <c:v>2009 Q4 </c:v>
                </c:pt>
                <c:pt idx="9">
                  <c:v>2010 Q1</c:v>
                </c:pt>
                <c:pt idx="10">
                  <c:v>2010 Q2</c:v>
                </c:pt>
                <c:pt idx="11">
                  <c:v>2010 Q3</c:v>
                </c:pt>
                <c:pt idx="12">
                  <c:v>2010 Q4 </c:v>
                </c:pt>
                <c:pt idx="13">
                  <c:v>2011 Q1</c:v>
                </c:pt>
                <c:pt idx="14">
                  <c:v>2011 Q2</c:v>
                </c:pt>
                <c:pt idx="15">
                  <c:v>2011 Q3</c:v>
                </c:pt>
                <c:pt idx="16">
                  <c:v>2011 Q4</c:v>
                </c:pt>
                <c:pt idx="17">
                  <c:v>2012 Q1</c:v>
                </c:pt>
                <c:pt idx="18">
                  <c:v>2012 Q2</c:v>
                </c:pt>
              </c:strCache>
            </c:strRef>
          </c:cat>
          <c:val>
            <c:numRef>
              <c:f>Sheet1!$C$3:$C$21</c:f>
              <c:numCache>
                <c:formatCode>0.000%</c:formatCode>
                <c:ptCount val="19"/>
                <c:pt idx="0">
                  <c:v>1.6338425158397964E-3</c:v>
                </c:pt>
                <c:pt idx="1">
                  <c:v>2.0328113621606234E-3</c:v>
                </c:pt>
                <c:pt idx="2">
                  <c:v>2.310585875903663E-3</c:v>
                </c:pt>
                <c:pt idx="3">
                  <c:v>2.4816036128688344E-3</c:v>
                </c:pt>
                <c:pt idx="4">
                  <c:v>2.4817156068372413E-3</c:v>
                </c:pt>
                <c:pt idx="5">
                  <c:v>2.658164853074527E-3</c:v>
                </c:pt>
                <c:pt idx="6">
                  <c:v>2.9365376431683319E-3</c:v>
                </c:pt>
                <c:pt idx="7">
                  <c:v>3.1165089980235141E-3</c:v>
                </c:pt>
                <c:pt idx="8">
                  <c:v>2.8999319571971845E-3</c:v>
                </c:pt>
                <c:pt idx="9">
                  <c:v>2.8542927201456575E-3</c:v>
                </c:pt>
                <c:pt idx="10">
                  <c:v>2.794695838163309E-3</c:v>
                </c:pt>
                <c:pt idx="11">
                  <c:v>2.9124240106250089E-3</c:v>
                </c:pt>
                <c:pt idx="12">
                  <c:v>2.4539530121032429E-3</c:v>
                </c:pt>
                <c:pt idx="13">
                  <c:v>2.0910708283486058E-3</c:v>
                </c:pt>
                <c:pt idx="14">
                  <c:v>1.8915373116990348E-3</c:v>
                </c:pt>
                <c:pt idx="15">
                  <c:v>1.8880417751869771E-3</c:v>
                </c:pt>
                <c:pt idx="16">
                  <c:v>1.9006504690801422E-3</c:v>
                </c:pt>
                <c:pt idx="17">
                  <c:v>1.7756807197421411E-3</c:v>
                </c:pt>
                <c:pt idx="18">
                  <c:v>1.7050242366536844E-3</c:v>
                </c:pt>
              </c:numCache>
            </c:numRef>
          </c:val>
        </c:ser>
        <c:dLbls/>
        <c:marker val="1"/>
        <c:axId val="185683968"/>
        <c:axId val="185685504"/>
      </c:lineChart>
      <c:catAx>
        <c:axId val="185683968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600">
                <a:solidFill>
                  <a:schemeClr val="bg1"/>
                </a:solidFill>
                <a:latin typeface="+mn-lt"/>
              </a:defRPr>
            </a:pPr>
            <a:endParaRPr lang="en-US"/>
          </a:p>
        </c:txPr>
        <c:crossAx val="185685504"/>
        <c:crosses val="autoZero"/>
        <c:auto val="1"/>
        <c:lblAlgn val="ctr"/>
        <c:lblOffset val="100"/>
        <c:tickLblSkip val="4"/>
        <c:tickMarkSkip val="1"/>
      </c:catAx>
      <c:valAx>
        <c:axId val="185685504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>
                    <a:solidFill>
                      <a:schemeClr val="bg1"/>
                    </a:solidFill>
                  </a:rPr>
                  <a:t>Percentage</a:t>
                </a:r>
                <a:endParaRPr lang="en-US" b="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1.2688120506675801E-2"/>
              <c:y val="0.2540216440336262"/>
            </c:manualLayout>
          </c:layout>
        </c:title>
        <c:numFmt formatCode="0.00%" sourceLinked="0"/>
        <c:majorTickMark val="none"/>
        <c:tickLblPos val="nextTo"/>
        <c:txPr>
          <a:bodyPr rot="0" vert="horz" anchor="t" anchorCtr="1"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185683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332294876183963"/>
          <c:y val="0.83122435399800387"/>
          <c:w val="0.42414810328196545"/>
          <c:h val="5.5153834937299535E-2"/>
        </c:manualLayout>
      </c:layout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plotArea>
      <c:layout>
        <c:manualLayout>
          <c:layoutTarget val="inner"/>
          <c:xMode val="edge"/>
          <c:yMode val="edge"/>
          <c:x val="0.10392080337783863"/>
          <c:y val="6.2834993651179991E-2"/>
          <c:w val="0.88495572292593849"/>
          <c:h val="0.7660818713450539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"Total Nonfarm"</c:v>
                </c:pt>
              </c:strCache>
            </c:strRef>
          </c:tx>
          <c:spPr>
            <a:solidFill>
              <a:srgbClr val="FFFF00"/>
            </a:solidFill>
            <a:ln w="28575"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10"/>
            <c:spPr>
              <a:solidFill>
                <a:srgbClr val="FFFF00"/>
              </a:solidFill>
              <a:ln w="28575" cmpd="sng"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31"/>
              <c:layout>
                <c:manualLayout>
                  <c:x val="2.8985507246376812E-3"/>
                  <c:y val="-2.2607045249296579E-2"/>
                </c:manualLayout>
              </c:layout>
              <c:showVal val="1"/>
            </c:dLbl>
            <c:dLbl>
              <c:idx val="33"/>
              <c:layout>
                <c:manualLayout>
                  <c:x val="1.5942028985507201E-2"/>
                  <c:y val="-9.545196883036336E-2"/>
                </c:manualLayout>
              </c:layout>
              <c:showVal val="1"/>
            </c:dLbl>
            <c:dLbl>
              <c:idx val="111"/>
              <c:layout>
                <c:manualLayout>
                  <c:x val="-1.4492753623188408E-3"/>
                  <c:y val="-2.260704524929662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528.1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numRef>
              <c:f>Sheet1!$A$15:$A$135</c:f>
              <c:numCache>
                <c:formatCode>m/d/yyyy</c:formatCode>
                <c:ptCount val="121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 formatCode="d\-mmm">
                  <c:v>39022</c:v>
                </c:pt>
                <c:pt idx="47" formatCode="[$-409]d\-mmm\-yy;@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4">
                  <c:v>41044</c:v>
                </c:pt>
                <c:pt idx="115">
                  <c:v>41136</c:v>
                </c:pt>
                <c:pt idx="116">
                  <c:v>41228</c:v>
                </c:pt>
                <c:pt idx="117">
                  <c:v>41320</c:v>
                </c:pt>
                <c:pt idx="118">
                  <c:v>41409</c:v>
                </c:pt>
                <c:pt idx="119">
                  <c:v>41501</c:v>
                </c:pt>
                <c:pt idx="120">
                  <c:v>41593</c:v>
                </c:pt>
              </c:numCache>
            </c:numRef>
          </c:cat>
          <c:val>
            <c:numRef>
              <c:f>Sheet1!$B$15:$B$135</c:f>
              <c:numCache>
                <c:formatCode>0.0</c:formatCode>
                <c:ptCount val="121"/>
                <c:pt idx="0">
                  <c:v>604.20000000000005</c:v>
                </c:pt>
                <c:pt idx="1">
                  <c:v>607.4</c:v>
                </c:pt>
                <c:pt idx="2">
                  <c:v>608.79999999999995</c:v>
                </c:pt>
                <c:pt idx="3">
                  <c:v>615.5</c:v>
                </c:pt>
                <c:pt idx="4">
                  <c:v>614.20000000000005</c:v>
                </c:pt>
                <c:pt idx="5">
                  <c:v>615.5</c:v>
                </c:pt>
                <c:pt idx="6">
                  <c:v>607</c:v>
                </c:pt>
                <c:pt idx="7">
                  <c:v>604.20000000000005</c:v>
                </c:pt>
                <c:pt idx="8">
                  <c:v>610.1</c:v>
                </c:pt>
                <c:pt idx="9">
                  <c:v>611.1</c:v>
                </c:pt>
                <c:pt idx="10">
                  <c:v>616.5</c:v>
                </c:pt>
                <c:pt idx="11">
                  <c:v>617.6</c:v>
                </c:pt>
                <c:pt idx="12">
                  <c:v>608</c:v>
                </c:pt>
                <c:pt idx="13">
                  <c:v>610.20000000000005</c:v>
                </c:pt>
                <c:pt idx="14">
                  <c:v>614.5</c:v>
                </c:pt>
                <c:pt idx="15">
                  <c:v>620.6</c:v>
                </c:pt>
                <c:pt idx="16">
                  <c:v>619.70000000000005</c:v>
                </c:pt>
                <c:pt idx="17">
                  <c:v>618.4</c:v>
                </c:pt>
                <c:pt idx="18">
                  <c:v>610</c:v>
                </c:pt>
                <c:pt idx="19">
                  <c:v>612</c:v>
                </c:pt>
                <c:pt idx="20">
                  <c:v>610.1</c:v>
                </c:pt>
                <c:pt idx="21">
                  <c:v>613.9</c:v>
                </c:pt>
                <c:pt idx="22">
                  <c:v>618.1</c:v>
                </c:pt>
                <c:pt idx="23">
                  <c:v>616</c:v>
                </c:pt>
                <c:pt idx="24">
                  <c:v>606.5</c:v>
                </c:pt>
                <c:pt idx="25">
                  <c:v>607.20000000000005</c:v>
                </c:pt>
                <c:pt idx="26">
                  <c:v>613.1</c:v>
                </c:pt>
                <c:pt idx="27">
                  <c:v>613</c:v>
                </c:pt>
                <c:pt idx="28">
                  <c:v>612.4</c:v>
                </c:pt>
                <c:pt idx="29">
                  <c:v>616.29999999999995</c:v>
                </c:pt>
                <c:pt idx="30">
                  <c:v>604.5</c:v>
                </c:pt>
                <c:pt idx="31">
                  <c:v>603.70000000000005</c:v>
                </c:pt>
                <c:pt idx="32">
                  <c:v>473.2</c:v>
                </c:pt>
                <c:pt idx="33">
                  <c:v>425.8</c:v>
                </c:pt>
                <c:pt idx="34">
                  <c:v>438.9</c:v>
                </c:pt>
                <c:pt idx="35">
                  <c:v>450.9</c:v>
                </c:pt>
                <c:pt idx="36">
                  <c:v>446.4</c:v>
                </c:pt>
                <c:pt idx="37">
                  <c:v>456.3</c:v>
                </c:pt>
                <c:pt idx="38">
                  <c:v>469</c:v>
                </c:pt>
                <c:pt idx="39">
                  <c:v>472</c:v>
                </c:pt>
                <c:pt idx="40">
                  <c:v>477.6</c:v>
                </c:pt>
                <c:pt idx="41">
                  <c:v>484.7</c:v>
                </c:pt>
                <c:pt idx="42">
                  <c:v>480.8</c:v>
                </c:pt>
                <c:pt idx="43">
                  <c:v>485</c:v>
                </c:pt>
                <c:pt idx="44">
                  <c:v>489.3</c:v>
                </c:pt>
                <c:pt idx="45">
                  <c:v>496</c:v>
                </c:pt>
                <c:pt idx="46">
                  <c:v>503</c:v>
                </c:pt>
                <c:pt idx="47">
                  <c:v>507.5</c:v>
                </c:pt>
                <c:pt idx="48">
                  <c:v>503.8</c:v>
                </c:pt>
                <c:pt idx="49">
                  <c:v>508.5</c:v>
                </c:pt>
                <c:pt idx="50">
                  <c:v>515.20000000000005</c:v>
                </c:pt>
                <c:pt idx="51">
                  <c:v>508.3</c:v>
                </c:pt>
                <c:pt idx="52">
                  <c:v>509.6</c:v>
                </c:pt>
                <c:pt idx="53">
                  <c:v>512.4</c:v>
                </c:pt>
                <c:pt idx="54">
                  <c:v>506.5</c:v>
                </c:pt>
                <c:pt idx="55">
                  <c:v>511</c:v>
                </c:pt>
                <c:pt idx="56">
                  <c:v>511.9</c:v>
                </c:pt>
                <c:pt idx="57">
                  <c:v>522.20000000000005</c:v>
                </c:pt>
                <c:pt idx="58">
                  <c:v>527.20000000000005</c:v>
                </c:pt>
                <c:pt idx="59">
                  <c:v>530.9</c:v>
                </c:pt>
                <c:pt idx="60">
                  <c:v>520.9</c:v>
                </c:pt>
                <c:pt idx="61">
                  <c:v>524.79999999999995</c:v>
                </c:pt>
                <c:pt idx="62">
                  <c:v>528.4</c:v>
                </c:pt>
                <c:pt idx="63">
                  <c:v>527.4</c:v>
                </c:pt>
                <c:pt idx="64">
                  <c:v>526.79999999999995</c:v>
                </c:pt>
                <c:pt idx="65">
                  <c:v>526.20000000000005</c:v>
                </c:pt>
                <c:pt idx="66">
                  <c:v>519</c:v>
                </c:pt>
                <c:pt idx="67">
                  <c:v>526.29999999999995</c:v>
                </c:pt>
                <c:pt idx="68">
                  <c:v>519.29999999999995</c:v>
                </c:pt>
                <c:pt idx="69">
                  <c:v>527.6</c:v>
                </c:pt>
                <c:pt idx="70">
                  <c:v>530.20000000000005</c:v>
                </c:pt>
                <c:pt idx="71">
                  <c:v>532.29999999999995</c:v>
                </c:pt>
                <c:pt idx="72">
                  <c:v>519.20000000000005</c:v>
                </c:pt>
                <c:pt idx="73">
                  <c:v>521.79999999999995</c:v>
                </c:pt>
                <c:pt idx="74">
                  <c:v>521.70000000000005</c:v>
                </c:pt>
                <c:pt idx="75">
                  <c:v>523.5</c:v>
                </c:pt>
                <c:pt idx="76">
                  <c:v>524.79999999999995</c:v>
                </c:pt>
                <c:pt idx="77">
                  <c:v>519.79999999999995</c:v>
                </c:pt>
                <c:pt idx="78">
                  <c:v>515.4</c:v>
                </c:pt>
                <c:pt idx="79">
                  <c:v>519.20000000000005</c:v>
                </c:pt>
                <c:pt idx="80">
                  <c:v>517.20000000000005</c:v>
                </c:pt>
                <c:pt idx="81">
                  <c:v>519.4</c:v>
                </c:pt>
                <c:pt idx="82">
                  <c:v>521.5</c:v>
                </c:pt>
                <c:pt idx="83">
                  <c:v>521.5</c:v>
                </c:pt>
                <c:pt idx="84">
                  <c:v>512.5</c:v>
                </c:pt>
                <c:pt idx="85">
                  <c:v>514.4</c:v>
                </c:pt>
                <c:pt idx="86">
                  <c:v>518.6</c:v>
                </c:pt>
                <c:pt idx="87">
                  <c:v>521.5</c:v>
                </c:pt>
                <c:pt idx="88">
                  <c:v>521.1</c:v>
                </c:pt>
                <c:pt idx="89">
                  <c:v>520.79999999999995</c:v>
                </c:pt>
                <c:pt idx="90">
                  <c:v>513.5</c:v>
                </c:pt>
                <c:pt idx="91">
                  <c:v>515</c:v>
                </c:pt>
                <c:pt idx="92">
                  <c:v>518</c:v>
                </c:pt>
                <c:pt idx="93">
                  <c:v>521.4</c:v>
                </c:pt>
                <c:pt idx="94">
                  <c:v>525</c:v>
                </c:pt>
                <c:pt idx="95">
                  <c:v>527.29999999999995</c:v>
                </c:pt>
                <c:pt idx="96">
                  <c:v>519.20000000000005</c:v>
                </c:pt>
                <c:pt idx="97">
                  <c:v>522.6</c:v>
                </c:pt>
                <c:pt idx="98">
                  <c:v>525.5</c:v>
                </c:pt>
                <c:pt idx="99">
                  <c:v>528.4</c:v>
                </c:pt>
                <c:pt idx="100">
                  <c:v>528.6</c:v>
                </c:pt>
                <c:pt idx="101">
                  <c:v>524</c:v>
                </c:pt>
                <c:pt idx="102">
                  <c:v>524.20000000000005</c:v>
                </c:pt>
                <c:pt idx="103">
                  <c:v>521.6</c:v>
                </c:pt>
                <c:pt idx="104">
                  <c:v>527.1</c:v>
                </c:pt>
                <c:pt idx="105">
                  <c:v>529.70000000000005</c:v>
                </c:pt>
                <c:pt idx="106">
                  <c:v>531.79999999999995</c:v>
                </c:pt>
                <c:pt idx="107">
                  <c:v>529.29999999999995</c:v>
                </c:pt>
                <c:pt idx="108">
                  <c:v>526.9</c:v>
                </c:pt>
                <c:pt idx="109">
                  <c:v>531.29999999999995</c:v>
                </c:pt>
                <c:pt idx="110">
                  <c:v>532.79999999999995</c:v>
                </c:pt>
                <c:pt idx="111">
                  <c:v>532.1</c:v>
                </c:pt>
                <c:pt idx="112">
                  <c:v>528.1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"predicted"</c:v>
                </c:pt>
              </c:strCache>
            </c:strRef>
          </c:tx>
          <c:spPr>
            <a:solidFill>
              <a:srgbClr val="FFFF00"/>
            </a:solidFill>
            <a:ln w="44450" cmpd="sng">
              <a:solidFill>
                <a:srgbClr val="FFFF00"/>
              </a:solidFill>
              <a:rou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dLbl>
              <c:idx val="119"/>
              <c:layout>
                <c:manualLayout>
                  <c:x val="-4.3478260869565227E-3"/>
                  <c:y val="-2.511893916588507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 algn="ctr">
                    <a:defRPr lang="en-US" sz="16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</c:dLbl>
            <c:delete val="1"/>
          </c:dLbls>
          <c:cat>
            <c:numRef>
              <c:f>Sheet1!$A$15:$A$135</c:f>
              <c:numCache>
                <c:formatCode>m/d/yyyy</c:formatCode>
                <c:ptCount val="121"/>
                <c:pt idx="0">
                  <c:v>37622</c:v>
                </c:pt>
                <c:pt idx="1">
                  <c:v>37653</c:v>
                </c:pt>
                <c:pt idx="2">
                  <c:v>37681</c:v>
                </c:pt>
                <c:pt idx="3">
                  <c:v>37712</c:v>
                </c:pt>
                <c:pt idx="4">
                  <c:v>37742</c:v>
                </c:pt>
                <c:pt idx="5">
                  <c:v>37773</c:v>
                </c:pt>
                <c:pt idx="6">
                  <c:v>37803</c:v>
                </c:pt>
                <c:pt idx="7">
                  <c:v>37834</c:v>
                </c:pt>
                <c:pt idx="8">
                  <c:v>37865</c:v>
                </c:pt>
                <c:pt idx="9">
                  <c:v>37895</c:v>
                </c:pt>
                <c:pt idx="10">
                  <c:v>37926</c:v>
                </c:pt>
                <c:pt idx="11">
                  <c:v>37956</c:v>
                </c:pt>
                <c:pt idx="12">
                  <c:v>37987</c:v>
                </c:pt>
                <c:pt idx="13">
                  <c:v>38018</c:v>
                </c:pt>
                <c:pt idx="14">
                  <c:v>38047</c:v>
                </c:pt>
                <c:pt idx="15">
                  <c:v>38078</c:v>
                </c:pt>
                <c:pt idx="16">
                  <c:v>38108</c:v>
                </c:pt>
                <c:pt idx="17">
                  <c:v>38139</c:v>
                </c:pt>
                <c:pt idx="18">
                  <c:v>38169</c:v>
                </c:pt>
                <c:pt idx="19">
                  <c:v>38200</c:v>
                </c:pt>
                <c:pt idx="20">
                  <c:v>38231</c:v>
                </c:pt>
                <c:pt idx="21">
                  <c:v>38261</c:v>
                </c:pt>
                <c:pt idx="22">
                  <c:v>38292</c:v>
                </c:pt>
                <c:pt idx="23">
                  <c:v>38322</c:v>
                </c:pt>
                <c:pt idx="24">
                  <c:v>38353</c:v>
                </c:pt>
                <c:pt idx="25">
                  <c:v>38384</c:v>
                </c:pt>
                <c:pt idx="26">
                  <c:v>38412</c:v>
                </c:pt>
                <c:pt idx="27">
                  <c:v>38443</c:v>
                </c:pt>
                <c:pt idx="28">
                  <c:v>38473</c:v>
                </c:pt>
                <c:pt idx="29">
                  <c:v>38504</c:v>
                </c:pt>
                <c:pt idx="30">
                  <c:v>38534</c:v>
                </c:pt>
                <c:pt idx="31">
                  <c:v>38565</c:v>
                </c:pt>
                <c:pt idx="32">
                  <c:v>38596</c:v>
                </c:pt>
                <c:pt idx="33">
                  <c:v>38626</c:v>
                </c:pt>
                <c:pt idx="34">
                  <c:v>38657</c:v>
                </c:pt>
                <c:pt idx="35">
                  <c:v>38687</c:v>
                </c:pt>
                <c:pt idx="36">
                  <c:v>38718</c:v>
                </c:pt>
                <c:pt idx="37">
                  <c:v>38749</c:v>
                </c:pt>
                <c:pt idx="38">
                  <c:v>38777</c:v>
                </c:pt>
                <c:pt idx="39">
                  <c:v>38808</c:v>
                </c:pt>
                <c:pt idx="40">
                  <c:v>38838</c:v>
                </c:pt>
                <c:pt idx="41">
                  <c:v>38869</c:v>
                </c:pt>
                <c:pt idx="42">
                  <c:v>38899</c:v>
                </c:pt>
                <c:pt idx="43">
                  <c:v>38930</c:v>
                </c:pt>
                <c:pt idx="44">
                  <c:v>38961</c:v>
                </c:pt>
                <c:pt idx="45">
                  <c:v>38991</c:v>
                </c:pt>
                <c:pt idx="46" formatCode="d\-mmm">
                  <c:v>39022</c:v>
                </c:pt>
                <c:pt idx="47" formatCode="[$-409]d\-mmm\-yy;@">
                  <c:v>39052</c:v>
                </c:pt>
                <c:pt idx="48">
                  <c:v>39083</c:v>
                </c:pt>
                <c:pt idx="49">
                  <c:v>39114</c:v>
                </c:pt>
                <c:pt idx="50">
                  <c:v>39142</c:v>
                </c:pt>
                <c:pt idx="51">
                  <c:v>39173</c:v>
                </c:pt>
                <c:pt idx="52">
                  <c:v>39203</c:v>
                </c:pt>
                <c:pt idx="53">
                  <c:v>39234</c:v>
                </c:pt>
                <c:pt idx="54">
                  <c:v>39264</c:v>
                </c:pt>
                <c:pt idx="55">
                  <c:v>39295</c:v>
                </c:pt>
                <c:pt idx="56">
                  <c:v>39326</c:v>
                </c:pt>
                <c:pt idx="57">
                  <c:v>39356</c:v>
                </c:pt>
                <c:pt idx="58">
                  <c:v>39387</c:v>
                </c:pt>
                <c:pt idx="59">
                  <c:v>39417</c:v>
                </c:pt>
                <c:pt idx="60">
                  <c:v>39448</c:v>
                </c:pt>
                <c:pt idx="61">
                  <c:v>39479</c:v>
                </c:pt>
                <c:pt idx="62">
                  <c:v>39508</c:v>
                </c:pt>
                <c:pt idx="63">
                  <c:v>39539</c:v>
                </c:pt>
                <c:pt idx="64">
                  <c:v>39569</c:v>
                </c:pt>
                <c:pt idx="65">
                  <c:v>39600</c:v>
                </c:pt>
                <c:pt idx="66">
                  <c:v>39630</c:v>
                </c:pt>
                <c:pt idx="67">
                  <c:v>39661</c:v>
                </c:pt>
                <c:pt idx="68">
                  <c:v>39692</c:v>
                </c:pt>
                <c:pt idx="69">
                  <c:v>39722</c:v>
                </c:pt>
                <c:pt idx="70">
                  <c:v>39753</c:v>
                </c:pt>
                <c:pt idx="71">
                  <c:v>39783</c:v>
                </c:pt>
                <c:pt idx="72">
                  <c:v>39814</c:v>
                </c:pt>
                <c:pt idx="73">
                  <c:v>39845</c:v>
                </c:pt>
                <c:pt idx="74">
                  <c:v>39873</c:v>
                </c:pt>
                <c:pt idx="75">
                  <c:v>39904</c:v>
                </c:pt>
                <c:pt idx="76">
                  <c:v>39934</c:v>
                </c:pt>
                <c:pt idx="77">
                  <c:v>39965</c:v>
                </c:pt>
                <c:pt idx="78">
                  <c:v>39995</c:v>
                </c:pt>
                <c:pt idx="79">
                  <c:v>40026</c:v>
                </c:pt>
                <c:pt idx="80">
                  <c:v>40057</c:v>
                </c:pt>
                <c:pt idx="81">
                  <c:v>40087</c:v>
                </c:pt>
                <c:pt idx="82">
                  <c:v>40118</c:v>
                </c:pt>
                <c:pt idx="83">
                  <c:v>40148</c:v>
                </c:pt>
                <c:pt idx="84">
                  <c:v>40179</c:v>
                </c:pt>
                <c:pt idx="85">
                  <c:v>40210</c:v>
                </c:pt>
                <c:pt idx="86">
                  <c:v>40238</c:v>
                </c:pt>
                <c:pt idx="87">
                  <c:v>40269</c:v>
                </c:pt>
                <c:pt idx="88">
                  <c:v>40299</c:v>
                </c:pt>
                <c:pt idx="89">
                  <c:v>40330</c:v>
                </c:pt>
                <c:pt idx="90">
                  <c:v>40360</c:v>
                </c:pt>
                <c:pt idx="91">
                  <c:v>40391</c:v>
                </c:pt>
                <c:pt idx="92">
                  <c:v>40422</c:v>
                </c:pt>
                <c:pt idx="93">
                  <c:v>40452</c:v>
                </c:pt>
                <c:pt idx="94">
                  <c:v>40483</c:v>
                </c:pt>
                <c:pt idx="95">
                  <c:v>40513</c:v>
                </c:pt>
                <c:pt idx="96">
                  <c:v>40544</c:v>
                </c:pt>
                <c:pt idx="97">
                  <c:v>40575</c:v>
                </c:pt>
                <c:pt idx="98">
                  <c:v>40603</c:v>
                </c:pt>
                <c:pt idx="99">
                  <c:v>40634</c:v>
                </c:pt>
                <c:pt idx="100">
                  <c:v>40664</c:v>
                </c:pt>
                <c:pt idx="101">
                  <c:v>40695</c:v>
                </c:pt>
                <c:pt idx="102">
                  <c:v>40725</c:v>
                </c:pt>
                <c:pt idx="103">
                  <c:v>40756</c:v>
                </c:pt>
                <c:pt idx="104">
                  <c:v>40787</c:v>
                </c:pt>
                <c:pt idx="105">
                  <c:v>40817</c:v>
                </c:pt>
                <c:pt idx="106">
                  <c:v>40848</c:v>
                </c:pt>
                <c:pt idx="107">
                  <c:v>40878</c:v>
                </c:pt>
                <c:pt idx="108">
                  <c:v>40909</c:v>
                </c:pt>
                <c:pt idx="109">
                  <c:v>40940</c:v>
                </c:pt>
                <c:pt idx="110">
                  <c:v>40969</c:v>
                </c:pt>
                <c:pt idx="111">
                  <c:v>41000</c:v>
                </c:pt>
                <c:pt idx="112">
                  <c:v>41030</c:v>
                </c:pt>
                <c:pt idx="114">
                  <c:v>41044</c:v>
                </c:pt>
                <c:pt idx="115">
                  <c:v>41136</c:v>
                </c:pt>
                <c:pt idx="116">
                  <c:v>41228</c:v>
                </c:pt>
                <c:pt idx="117">
                  <c:v>41320</c:v>
                </c:pt>
                <c:pt idx="118">
                  <c:v>41409</c:v>
                </c:pt>
                <c:pt idx="119">
                  <c:v>41501</c:v>
                </c:pt>
                <c:pt idx="120">
                  <c:v>41593</c:v>
                </c:pt>
              </c:numCache>
            </c:numRef>
          </c:cat>
          <c:val>
            <c:numRef>
              <c:f>Sheet1!$C$15:$C$135</c:f>
              <c:numCache>
                <c:formatCode>General</c:formatCode>
                <c:ptCount val="121"/>
                <c:pt idx="114" formatCode="#,##0.00">
                  <c:v>528.1</c:v>
                </c:pt>
                <c:pt idx="115" formatCode="#,##0.00">
                  <c:v>527.08977866218527</c:v>
                </c:pt>
                <c:pt idx="116" formatCode="#,##0.00">
                  <c:v>530.5235546076151</c:v>
                </c:pt>
                <c:pt idx="117" formatCode="#,##0.00">
                  <c:v>528.02619836197789</c:v>
                </c:pt>
                <c:pt idx="118" formatCode="#,##0.00">
                  <c:v>531.02210701488093</c:v>
                </c:pt>
                <c:pt idx="119" formatCode="#,##0.00">
                  <c:v>527.61365231443096</c:v>
                </c:pt>
                <c:pt idx="120" formatCode="#,##0.00">
                  <c:v>531.49192003233793</c:v>
                </c:pt>
              </c:numCache>
            </c:numRef>
          </c:val>
        </c:ser>
        <c:dLbls/>
        <c:gapWidth val="36"/>
        <c:overlap val="-41"/>
        <c:axId val="186540800"/>
        <c:axId val="186542336"/>
      </c:barChart>
      <c:dateAx>
        <c:axId val="186540800"/>
        <c:scaling>
          <c:orientation val="minMax"/>
        </c:scaling>
        <c:axPos val="b"/>
        <c:numFmt formatCode="[$-409]mmm\-yy;@" sourceLinked="0"/>
        <c:tickLblPos val="nextTo"/>
        <c:spPr>
          <a:ln>
            <a:solidFill>
              <a:prstClr val="white"/>
            </a:solidFill>
          </a:ln>
        </c:spPr>
        <c:txPr>
          <a:bodyPr rot="-5400000" vert="horz"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  <c:crossAx val="186542336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86542336"/>
        <c:scaling>
          <c:orientation val="minMax"/>
          <c:min val="300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sz="1600" dirty="0">
                    <a:solidFill>
                      <a:schemeClr val="bg1"/>
                    </a:solidFill>
                  </a:rPr>
                  <a:t>Jobs (1000's)</a:t>
                </a:r>
              </a:p>
            </c:rich>
          </c:tx>
          <c:layout>
            <c:manualLayout>
              <c:xMode val="edge"/>
              <c:yMode val="edge"/>
              <c:x val="0"/>
              <c:y val="0.31448653548069017"/>
            </c:manualLayout>
          </c:layout>
        </c:title>
        <c:numFmt formatCode="0" sourceLinked="0"/>
        <c:tickLblPos val="nextTo"/>
        <c:spPr>
          <a:ln>
            <a:solidFill>
              <a:prstClr val="white"/>
            </a:solidFill>
          </a:ln>
        </c:spPr>
        <c:txPr>
          <a:bodyPr rot="0" vert="horz"/>
          <a:lstStyle/>
          <a:p>
            <a:pPr>
              <a:defRPr sz="1600" b="0">
                <a:solidFill>
                  <a:schemeClr val="bg1"/>
                </a:solidFill>
              </a:defRPr>
            </a:pPr>
            <a:endParaRPr lang="en-US"/>
          </a:p>
        </c:txPr>
        <c:crossAx val="186540800"/>
        <c:crosses val="autoZero"/>
        <c:crossBetween val="between"/>
      </c:valAx>
      <c:spPr>
        <a:ln w="12700"/>
      </c:spPr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2.8969635676274412E-2"/>
          <c:y val="0.10773613298337777"/>
          <c:w val="0.51776552360922312"/>
          <c:h val="0.82295993000875189"/>
        </c:manualLayout>
      </c:layout>
      <c:barChart>
        <c:barDir val="bar"/>
        <c:grouping val="stacked"/>
        <c:ser>
          <c:idx val="0"/>
          <c:order val="0"/>
          <c:tx>
            <c:strRef>
              <c:f>'May12'!$AC$4</c:f>
              <c:strCache>
                <c:ptCount val="1"/>
                <c:pt idx="0">
                  <c:v>Lowest after Katrina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ysClr val="windowText" lastClr="000000"/>
              </a:solidFill>
            </a:ln>
          </c:spPr>
          <c:cat>
            <c:strRef>
              <c:f>'May12'!$AB$5:$AB$61</c:f>
              <c:strCache>
                <c:ptCount val="14"/>
                <c:pt idx="0">
                  <c:v>Total Nonfarm Employment</c:v>
                </c:pt>
                <c:pt idx="1">
                  <c:v>Mining &amp; Logging</c:v>
                </c:pt>
                <c:pt idx="2">
                  <c:v> Construction</c:v>
                </c:pt>
                <c:pt idx="3">
                  <c:v> Manufacturing</c:v>
                </c:pt>
                <c:pt idx="4">
                  <c:v>    Durable Goods</c:v>
                </c:pt>
                <c:pt idx="5">
                  <c:v>     Nondurable Goods</c:v>
                </c:pt>
                <c:pt idx="6">
                  <c:v> Trade, Transportation, and Utilities</c:v>
                </c:pt>
                <c:pt idx="7">
                  <c:v> Information</c:v>
                </c:pt>
                <c:pt idx="8">
                  <c:v> Financial Activities</c:v>
                </c:pt>
                <c:pt idx="9">
                  <c:v>    Professional, Scientific, Technical</c:v>
                </c:pt>
                <c:pt idx="10">
                  <c:v>  Educational Services</c:v>
                </c:pt>
                <c:pt idx="11">
                  <c:v> Leisure and Hospitality</c:v>
                </c:pt>
                <c:pt idx="12">
                  <c:v> Other Services</c:v>
                </c:pt>
                <c:pt idx="13">
                  <c:v> Government</c:v>
                </c:pt>
              </c:strCache>
            </c:strRef>
          </c:cat>
          <c:val>
            <c:numRef>
              <c:f>'May12'!$AC$5:$AC$61</c:f>
              <c:numCache>
                <c:formatCode>0%</c:formatCode>
                <c:ptCount val="14"/>
                <c:pt idx="0">
                  <c:v>0.70438378825475589</c:v>
                </c:pt>
                <c:pt idx="1">
                  <c:v>0.83432539682539675</c:v>
                </c:pt>
                <c:pt idx="2">
                  <c:v>0.73154362416107399</c:v>
                </c:pt>
                <c:pt idx="3">
                  <c:v>0.7866323907455014</c:v>
                </c:pt>
                <c:pt idx="4">
                  <c:v>0.70695102685624034</c:v>
                </c:pt>
                <c:pt idx="5">
                  <c:v>0.8146067415730337</c:v>
                </c:pt>
                <c:pt idx="6">
                  <c:v>0.6944673823286539</c:v>
                </c:pt>
                <c:pt idx="7">
                  <c:v>0.72277227722772275</c:v>
                </c:pt>
                <c:pt idx="8">
                  <c:v>0.78166160081053693</c:v>
                </c:pt>
                <c:pt idx="9">
                  <c:v>0.76868327402135239</c:v>
                </c:pt>
                <c:pt idx="10">
                  <c:v>0.64367816091954033</c:v>
                </c:pt>
                <c:pt idx="11">
                  <c:v>0.49184149184149195</c:v>
                </c:pt>
                <c:pt idx="12">
                  <c:v>0.58849557522123885</c:v>
                </c:pt>
                <c:pt idx="13">
                  <c:v>0.78500986193293865</c:v>
                </c:pt>
              </c:numCache>
            </c:numRef>
          </c:val>
        </c:ser>
        <c:ser>
          <c:idx val="1"/>
          <c:order val="1"/>
          <c:tx>
            <c:strRef>
              <c:f>'May12'!$AD$4</c:f>
              <c:strCache>
                <c:ptCount val="1"/>
                <c:pt idx="0">
                  <c:v>Added in 6 Years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ysClr val="windowText" lastClr="000000"/>
              </a:solidFill>
            </a:ln>
          </c:spPr>
          <c:cat>
            <c:strRef>
              <c:f>'May12'!$AB$5:$AB$61</c:f>
              <c:strCache>
                <c:ptCount val="14"/>
                <c:pt idx="0">
                  <c:v>Total Nonfarm Employment</c:v>
                </c:pt>
                <c:pt idx="1">
                  <c:v>Mining &amp; Logging</c:v>
                </c:pt>
                <c:pt idx="2">
                  <c:v> Construction</c:v>
                </c:pt>
                <c:pt idx="3">
                  <c:v> Manufacturing</c:v>
                </c:pt>
                <c:pt idx="4">
                  <c:v>    Durable Goods</c:v>
                </c:pt>
                <c:pt idx="5">
                  <c:v>     Nondurable Goods</c:v>
                </c:pt>
                <c:pt idx="6">
                  <c:v> Trade, Transportation, and Utilities</c:v>
                </c:pt>
                <c:pt idx="7">
                  <c:v> Information</c:v>
                </c:pt>
                <c:pt idx="8">
                  <c:v> Financial Activities</c:v>
                </c:pt>
                <c:pt idx="9">
                  <c:v>    Professional, Scientific, Technical</c:v>
                </c:pt>
                <c:pt idx="10">
                  <c:v>  Educational Services</c:v>
                </c:pt>
                <c:pt idx="11">
                  <c:v> Leisure and Hospitality</c:v>
                </c:pt>
                <c:pt idx="12">
                  <c:v> Other Services</c:v>
                </c:pt>
                <c:pt idx="13">
                  <c:v> Government</c:v>
                </c:pt>
              </c:strCache>
            </c:strRef>
          </c:cat>
          <c:val>
            <c:numRef>
              <c:f>'May12'!$AD$5:$AD$61</c:f>
              <c:numCache>
                <c:formatCode>0%</c:formatCode>
                <c:ptCount val="14"/>
                <c:pt idx="0">
                  <c:v>0.16575682382134019</c:v>
                </c:pt>
                <c:pt idx="1">
                  <c:v>-0.12996031746031744</c:v>
                </c:pt>
                <c:pt idx="2">
                  <c:v>0.30145413870246074</c:v>
                </c:pt>
                <c:pt idx="3">
                  <c:v>1.6495287060839473E-2</c:v>
                </c:pt>
                <c:pt idx="4">
                  <c:v>-3.2385466034755124E-2</c:v>
                </c:pt>
                <c:pt idx="5">
                  <c:v>0.10252808988764039</c:v>
                </c:pt>
                <c:pt idx="6">
                  <c:v>0.18097990641343245</c:v>
                </c:pt>
                <c:pt idx="7">
                  <c:v>3.1353135313531351E-2</c:v>
                </c:pt>
                <c:pt idx="8">
                  <c:v>-5.5724417426545898E-3</c:v>
                </c:pt>
                <c:pt idx="9">
                  <c:v>0.28736654804270462</c:v>
                </c:pt>
                <c:pt idx="10">
                  <c:v>0.51676245210727967</c:v>
                </c:pt>
                <c:pt idx="11">
                  <c:v>0.35353535353535326</c:v>
                </c:pt>
                <c:pt idx="12">
                  <c:v>0.21349557522123896</c:v>
                </c:pt>
                <c:pt idx="13">
                  <c:v>1.8902038132807445E-2</c:v>
                </c:pt>
              </c:numCache>
            </c:numRef>
          </c:val>
        </c:ser>
        <c:ser>
          <c:idx val="2"/>
          <c:order val="2"/>
          <c:tx>
            <c:strRef>
              <c:f>'May12'!$AE$4</c:f>
              <c:strCache>
                <c:ptCount val="1"/>
                <c:pt idx="0">
                  <c:v>Added in 2012 (5 mos.)</c:v>
                </c:pt>
              </c:strCache>
            </c:strRef>
          </c:tx>
          <c:spPr>
            <a:solidFill>
              <a:srgbClr val="D60093"/>
            </a:solidFill>
            <a:ln>
              <a:solidFill>
                <a:sysClr val="windowText" lastClr="000000"/>
              </a:solidFill>
            </a:ln>
          </c:spPr>
          <c:cat>
            <c:strRef>
              <c:f>'May12'!$AB$5:$AB$61</c:f>
              <c:strCache>
                <c:ptCount val="14"/>
                <c:pt idx="0">
                  <c:v>Total Nonfarm Employment</c:v>
                </c:pt>
                <c:pt idx="1">
                  <c:v>Mining &amp; Logging</c:v>
                </c:pt>
                <c:pt idx="2">
                  <c:v> Construction</c:v>
                </c:pt>
                <c:pt idx="3">
                  <c:v> Manufacturing</c:v>
                </c:pt>
                <c:pt idx="4">
                  <c:v>    Durable Goods</c:v>
                </c:pt>
                <c:pt idx="5">
                  <c:v>     Nondurable Goods</c:v>
                </c:pt>
                <c:pt idx="6">
                  <c:v> Trade, Transportation, and Utilities</c:v>
                </c:pt>
                <c:pt idx="7">
                  <c:v> Information</c:v>
                </c:pt>
                <c:pt idx="8">
                  <c:v> Financial Activities</c:v>
                </c:pt>
                <c:pt idx="9">
                  <c:v>    Professional, Scientific, Technical</c:v>
                </c:pt>
                <c:pt idx="10">
                  <c:v>  Educational Services</c:v>
                </c:pt>
                <c:pt idx="11">
                  <c:v> Leisure and Hospitality</c:v>
                </c:pt>
                <c:pt idx="12">
                  <c:v> Other Services</c:v>
                </c:pt>
                <c:pt idx="13">
                  <c:v> Government</c:v>
                </c:pt>
              </c:strCache>
            </c:strRef>
          </c:cat>
          <c:val>
            <c:numRef>
              <c:f>'May12'!$AE$5:$AE$61</c:f>
              <c:numCache>
                <c:formatCode>0%</c:formatCode>
                <c:ptCount val="14"/>
                <c:pt idx="0">
                  <c:v>7.01406120760939E-3</c:v>
                </c:pt>
                <c:pt idx="1">
                  <c:v>-3.1944444444444338E-2</c:v>
                </c:pt>
                <c:pt idx="2">
                  <c:v>-0.10011185682326607</c:v>
                </c:pt>
                <c:pt idx="3">
                  <c:v>-2.420736932305035E-2</c:v>
                </c:pt>
                <c:pt idx="4">
                  <c:v>-0.19889415481832567</c:v>
                </c:pt>
                <c:pt idx="5">
                  <c:v>-1.82584269662921E-2</c:v>
                </c:pt>
                <c:pt idx="6">
                  <c:v>6.4684833470960426E-3</c:v>
                </c:pt>
                <c:pt idx="7">
                  <c:v>5.379537953795388E-2</c:v>
                </c:pt>
                <c:pt idx="8">
                  <c:v>-2.0567375886524807E-2</c:v>
                </c:pt>
                <c:pt idx="9">
                  <c:v>5.0000000000000051E-2</c:v>
                </c:pt>
                <c:pt idx="10">
                  <c:v>6.7145593869731859E-2</c:v>
                </c:pt>
                <c:pt idx="11">
                  <c:v>3.2944832944833087E-2</c:v>
                </c:pt>
                <c:pt idx="12">
                  <c:v>5.9734513274335441E-3</c:v>
                </c:pt>
                <c:pt idx="13">
                  <c:v>6.2458908612750285E-4</c:v>
                </c:pt>
              </c:numCache>
            </c:numRef>
          </c:val>
        </c:ser>
        <c:dLbls/>
        <c:gapWidth val="75"/>
        <c:overlap val="100"/>
        <c:axId val="185639296"/>
        <c:axId val="185640832"/>
      </c:barChart>
      <c:catAx>
        <c:axId val="185639296"/>
        <c:scaling>
          <c:orientation val="maxMin"/>
        </c:scaling>
        <c:axPos val="l"/>
        <c:numFmt formatCode="General" sourceLinked="1"/>
        <c:majorTickMark val="none"/>
        <c:tickLblPos val="high"/>
        <c:txPr>
          <a:bodyPr rot="0" vert="horz"/>
          <a:lstStyle/>
          <a:p>
            <a:pPr>
              <a:defRPr sz="18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640832"/>
        <c:crosses val="autoZero"/>
        <c:auto val="1"/>
        <c:lblAlgn val="ctr"/>
        <c:lblOffset val="100"/>
        <c:tickLblSkip val="1"/>
      </c:catAx>
      <c:valAx>
        <c:axId val="185640832"/>
        <c:scaling>
          <c:orientation val="minMax"/>
          <c:max val="1.2"/>
          <c:min val="0"/>
        </c:scaling>
        <c:axPos val="t"/>
        <c:majorGridlines/>
        <c:numFmt formatCode="0%" sourceLinked="0"/>
        <c:majorTickMark val="none"/>
        <c:tickLblPos val="high"/>
        <c:spPr>
          <a:ln w="9540">
            <a:noFill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63929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4.6941896024464823E-2"/>
          <c:y val="0"/>
          <c:w val="0.9"/>
          <c:h val="6.3368029338798412E-2"/>
        </c:manualLayout>
      </c:layout>
      <c:txPr>
        <a:bodyPr/>
        <a:lstStyle/>
        <a:p>
          <a:pPr>
            <a:defRPr sz="1800" b="1" i="0" u="none" strike="noStrike" baseline="0">
              <a:solidFill>
                <a:schemeClr val="bg1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00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autoTitleDeleted val="1"/>
    <c:view3D>
      <c:hPercent val="61"/>
      <c:rotY val="10"/>
      <c:depthPercent val="100"/>
      <c:rAngAx val="1"/>
    </c:view3D>
    <c:sideWall>
      <c:spPr>
        <a:ln>
          <a:solidFill>
            <a:prstClr val="white"/>
          </a:solidFill>
        </a:ln>
      </c:spPr>
    </c:sideWall>
    <c:backWall>
      <c:spPr>
        <a:ln>
          <a:solidFill>
            <a:prstClr val="white"/>
          </a:solidFill>
        </a:ln>
      </c:spPr>
    </c:backWall>
    <c:plotArea>
      <c:layout>
        <c:manualLayout>
          <c:layoutTarget val="inner"/>
          <c:xMode val="edge"/>
          <c:yMode val="edge"/>
          <c:x val="7.3210273057973133E-2"/>
          <c:y val="4.0692471053692995E-2"/>
          <c:w val="0.92678972694202699"/>
          <c:h val="0.75338575122225548"/>
        </c:manualLayout>
      </c:layout>
      <c:bar3DChart>
        <c:barDir val="col"/>
        <c:grouping val="clustered"/>
        <c:ser>
          <c:idx val="0"/>
          <c:order val="0"/>
          <c:tx>
            <c:strRef>
              <c:f>Sheet1!$B$3</c:f>
              <c:strCache>
                <c:ptCount val="1"/>
                <c:pt idx="0">
                  <c:v>Non-building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cat>
            <c:strRef>
              <c:f>Sheet1!$A$4:$A$13</c:f>
              <c:strCache>
                <c:ptCount val="10"/>
                <c:pt idx="0">
                  <c:v>2004</c:v>
                </c:pt>
                <c:pt idx="1">
                  <c:v>2005  pre-K</c:v>
                </c:pt>
                <c:pt idx="2">
                  <c:v>2005 post-K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 (5 mos)</c:v>
                </c:pt>
              </c:strCache>
            </c:strRef>
          </c:cat>
          <c:val>
            <c:numRef>
              <c:f>Sheet1!$B$4:$B$13</c:f>
              <c:numCache>
                <c:formatCode>0.0</c:formatCode>
                <c:ptCount val="10"/>
                <c:pt idx="0">
                  <c:v>22.966666669999995</c:v>
                </c:pt>
                <c:pt idx="1">
                  <c:v>41.662500000000009</c:v>
                </c:pt>
                <c:pt idx="2">
                  <c:v>35.449999999999996</c:v>
                </c:pt>
                <c:pt idx="3">
                  <c:v>89.166666670000012</c:v>
                </c:pt>
                <c:pt idx="4">
                  <c:v>68.524999999999991</c:v>
                </c:pt>
                <c:pt idx="5">
                  <c:v>251.33</c:v>
                </c:pt>
                <c:pt idx="6">
                  <c:v>326.33</c:v>
                </c:pt>
                <c:pt idx="7">
                  <c:v>221.24166666666696</c:v>
                </c:pt>
                <c:pt idx="8">
                  <c:v>121.84166666666702</c:v>
                </c:pt>
                <c:pt idx="9" formatCode="General">
                  <c:v>237.6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Non-residential</c:v>
                </c:pt>
              </c:strCache>
            </c:strRef>
          </c:tx>
          <c:spPr>
            <a:solidFill>
              <a:srgbClr val="D60093"/>
            </a:solidFill>
            <a:ln>
              <a:solidFill>
                <a:schemeClr val="tx1"/>
              </a:solidFill>
            </a:ln>
          </c:spPr>
          <c:cat>
            <c:strRef>
              <c:f>Sheet1!$A$4:$A$13</c:f>
              <c:strCache>
                <c:ptCount val="10"/>
                <c:pt idx="0">
                  <c:v>2004</c:v>
                </c:pt>
                <c:pt idx="1">
                  <c:v>2005  pre-K</c:v>
                </c:pt>
                <c:pt idx="2">
                  <c:v>2005 post-K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 (5 mos)</c:v>
                </c:pt>
              </c:strCache>
            </c:strRef>
          </c:cat>
          <c:val>
            <c:numRef>
              <c:f>Sheet1!$D$4:$D$13</c:f>
              <c:numCache>
                <c:formatCode>0.0</c:formatCode>
                <c:ptCount val="10"/>
                <c:pt idx="0">
                  <c:v>44.349999999999994</c:v>
                </c:pt>
                <c:pt idx="1">
                  <c:v>39.5</c:v>
                </c:pt>
                <c:pt idx="2">
                  <c:v>7.3249999999999993</c:v>
                </c:pt>
                <c:pt idx="3">
                  <c:v>57.483333333333327</c:v>
                </c:pt>
                <c:pt idx="4">
                  <c:v>166.09166666666664</c:v>
                </c:pt>
                <c:pt idx="5">
                  <c:v>97.883333333333297</c:v>
                </c:pt>
                <c:pt idx="6">
                  <c:v>90.8</c:v>
                </c:pt>
                <c:pt idx="7">
                  <c:v>105.11666666666667</c:v>
                </c:pt>
                <c:pt idx="8">
                  <c:v>186.55833333333337</c:v>
                </c:pt>
                <c:pt idx="9">
                  <c:v>62.52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FF00"/>
            </a:solidFill>
            <a:ln>
              <a:solidFill>
                <a:schemeClr val="tx1"/>
              </a:solidFill>
            </a:ln>
          </c:spPr>
          <c:cat>
            <c:strRef>
              <c:f>Sheet1!$A$4:$A$13</c:f>
              <c:strCache>
                <c:ptCount val="10"/>
                <c:pt idx="0">
                  <c:v>2004</c:v>
                </c:pt>
                <c:pt idx="1">
                  <c:v>2005  pre-K</c:v>
                </c:pt>
                <c:pt idx="2">
                  <c:v>2005 post-K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 (5 mos)</c:v>
                </c:pt>
              </c:strCache>
            </c:strRef>
          </c:cat>
          <c:val>
            <c:numRef>
              <c:f>Sheet1!$F$4:$F$13</c:f>
              <c:numCache>
                <c:formatCode>0.0</c:formatCode>
                <c:ptCount val="10"/>
                <c:pt idx="0">
                  <c:v>88.899999999999991</c:v>
                </c:pt>
                <c:pt idx="1">
                  <c:v>92.787499999999994</c:v>
                </c:pt>
                <c:pt idx="2">
                  <c:v>45.675000000000004</c:v>
                </c:pt>
                <c:pt idx="3">
                  <c:v>95.608333333333306</c:v>
                </c:pt>
                <c:pt idx="4">
                  <c:v>95.216666666666669</c:v>
                </c:pt>
                <c:pt idx="5">
                  <c:v>62.333333333333336</c:v>
                </c:pt>
                <c:pt idx="6">
                  <c:v>60.516666666666652</c:v>
                </c:pt>
                <c:pt idx="7">
                  <c:v>54.175000000000011</c:v>
                </c:pt>
                <c:pt idx="8">
                  <c:v>63.525000000000006</c:v>
                </c:pt>
                <c:pt idx="9">
                  <c:v>60.58</c:v>
                </c:pt>
              </c:numCache>
            </c:numRef>
          </c:val>
        </c:ser>
        <c:dLbls/>
        <c:shape val="box"/>
        <c:axId val="186311808"/>
        <c:axId val="186313344"/>
        <c:axId val="0"/>
      </c:bar3DChart>
      <c:catAx>
        <c:axId val="186311808"/>
        <c:scaling>
          <c:orientation val="minMax"/>
        </c:scaling>
        <c:axPos val="b"/>
        <c:numFmt formatCode="General" sourceLinked="1"/>
        <c:tickLblPos val="low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00">
                <a:solidFill>
                  <a:schemeClr val="bg1"/>
                </a:solidFill>
              </a:defRPr>
            </a:pPr>
            <a:endParaRPr lang="en-US"/>
          </a:p>
        </c:txPr>
        <c:crossAx val="186313344"/>
        <c:crosses val="autoZero"/>
        <c:auto val="1"/>
        <c:lblAlgn val="ctr"/>
        <c:lblOffset val="100"/>
        <c:tickLblSkip val="1"/>
        <c:tickMarkSkip val="1"/>
      </c:catAx>
      <c:valAx>
        <c:axId val="186313344"/>
        <c:scaling>
          <c:orientation val="minMax"/>
        </c:scaling>
        <c:axPos val="l"/>
        <c:majorGridlines>
          <c:spPr>
            <a:ln>
              <a:solidFill>
                <a:prstClr val="white"/>
              </a:solidFill>
            </a:ln>
          </c:spPr>
        </c:majorGridlines>
        <c:title>
          <c:tx>
            <c:rich>
              <a:bodyPr anchor="b" anchorCtr="0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>
                    <a:solidFill>
                      <a:schemeClr val="bg1"/>
                    </a:solidFill>
                  </a:rPr>
                  <a:t>$ Millions</a:t>
                </a:r>
              </a:p>
            </c:rich>
          </c:tx>
          <c:layout>
            <c:manualLayout>
              <c:xMode val="edge"/>
              <c:yMode val="edge"/>
              <c:x val="3.0988741538886585E-2"/>
              <c:y val="0.29224170923523907"/>
            </c:manualLayout>
          </c:layout>
        </c:title>
        <c:numFmt formatCode="#,##0" sourceLinked="0"/>
        <c:tickLblPos val="nextTo"/>
        <c:spPr>
          <a:ln>
            <a:solidFill>
              <a:prstClr val="white"/>
            </a:solidFill>
          </a:ln>
        </c:spPr>
        <c:txPr>
          <a:bodyPr rot="0" vert="horz" anchor="ctr" anchorCtr="1"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186311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61882396279421"/>
          <c:y val="0.92264862132853276"/>
          <c:w val="0.70780827855233763"/>
          <c:h val="7.735137867148198E-2"/>
        </c:manualLayout>
      </c:layout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0.3913</cdr:x>
      <cdr:y>0.92146</cdr:y>
    </cdr:from>
    <cdr:to>
      <cdr:x>0.99482</cdr:x>
      <cdr:y>1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3429000" y="4985297"/>
          <a:ext cx="5288627" cy="4249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r>
            <a:rPr lang="en-US" i="1" dirty="0">
              <a:solidFill>
                <a:schemeClr val="bg1"/>
              </a:solidFill>
            </a:rPr>
            <a:t>Source: </a:t>
          </a:r>
          <a:r>
            <a:rPr lang="en-US" i="1" dirty="0" err="1">
              <a:solidFill>
                <a:schemeClr val="bg1"/>
              </a:solidFill>
            </a:rPr>
            <a:t>RealtyTrac</a:t>
          </a:r>
          <a:r>
            <a:rPr lang="en-US" i="1" dirty="0">
              <a:solidFill>
                <a:sysClr val="window" lastClr="FFFFFF"/>
              </a:solidFill>
            </a:rPr>
            <a:t> </a:t>
          </a:r>
        </a:p>
        <a:p xmlns:a="http://schemas.openxmlformats.org/drawingml/2006/main">
          <a:pPr algn="l"/>
          <a:r>
            <a:rPr lang="en-US" sz="1100" i="1" dirty="0" smtClean="0">
              <a:solidFill>
                <a:sysClr val="window" lastClr="FFFFFF"/>
              </a:solidFill>
            </a:rPr>
            <a:t>*For the 2011 &amp; 2012 per capita figures, the 2010 population estimates were used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0.02966</cdr:x>
      <cdr:y>0.96912</cdr:y>
    </cdr:from>
    <cdr:to>
      <cdr:x>0.31986</cdr:x>
      <cdr:y>0.99762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237" y="5181600"/>
          <a:ext cx="24384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0.52727</cdr:x>
      <cdr:y>0.94366</cdr:y>
    </cdr:from>
    <cdr:to>
      <cdr:x>0.99782</cdr:x>
      <cdr:y>0.99202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19600" y="5105400"/>
          <a:ext cx="3944150" cy="2616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Includes 5 parish area: Plaquemines &amp; Jefferson not included</a:t>
          </a:r>
          <a:endParaRPr lang="en-US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0.46118</cdr:x>
      <cdr:y>0.95024</cdr:y>
    </cdr:from>
    <cdr:to>
      <cdr:x>0.99838</cdr:x>
      <cdr:y>0.9986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4076446" y="5141007"/>
          <a:ext cx="474841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100" i="1" dirty="0" smtClean="0">
              <a:solidFill>
                <a:schemeClr val="bg1"/>
              </a:solidFill>
            </a:rPr>
            <a:t>Source: Louisiana Office of </a:t>
          </a:r>
          <a:r>
            <a:rPr lang="en-US" i="1" dirty="0" smtClean="0">
              <a:solidFill>
                <a:schemeClr val="bg1"/>
              </a:solidFill>
            </a:rPr>
            <a:t>Tourism, </a:t>
          </a:r>
          <a:r>
            <a:rPr lang="en-US" i="1" dirty="0">
              <a:solidFill>
                <a:schemeClr val="bg1"/>
              </a:solidFill>
            </a:rPr>
            <a:t>US Bureau of Labor </a:t>
          </a:r>
          <a:r>
            <a:rPr lang="en-US" i="1" dirty="0" smtClean="0">
              <a:solidFill>
                <a:schemeClr val="bg1"/>
              </a:solidFill>
            </a:rPr>
            <a:t>Statistics, STR </a:t>
          </a:r>
          <a:endParaRPr lang="en-US" sz="1100" i="1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defTabSz="9238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3" y="1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t" anchorCtr="0" compatLnSpc="1">
            <a:prstTxWarp prst="textNoShape">
              <a:avLst/>
            </a:prstTxWarp>
          </a:bodyPr>
          <a:lstStyle>
            <a:lvl1pPr algn="r" defTabSz="9238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9364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defTabSz="92380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3" y="8769364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8" tIns="46178" rIns="92358" bIns="46178" numCol="1" anchor="b" anchorCtr="0" compatLnSpc="1">
            <a:prstTxWarp prst="textNoShape">
              <a:avLst/>
            </a:prstTxWarp>
          </a:bodyPr>
          <a:lstStyle>
            <a:lvl1pPr algn="r" defTabSz="923802">
              <a:defRPr sz="1200"/>
            </a:lvl1pPr>
          </a:lstStyle>
          <a:p>
            <a:pPr>
              <a:defRPr/>
            </a:pPr>
            <a:fld id="{6787D567-2088-4FFC-AE8D-0FA134B19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292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7" rIns="90637" bIns="45317" numCol="1" anchor="t" anchorCtr="0" compatLnSpc="1">
            <a:prstTxWarp prst="textNoShape">
              <a:avLst/>
            </a:prstTxWarp>
          </a:bodyPr>
          <a:lstStyle>
            <a:lvl1pPr defTabSz="9049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3" y="1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7" rIns="90637" bIns="45317" numCol="1" anchor="t" anchorCtr="0" compatLnSpc="1">
            <a:prstTxWarp prst="textNoShape">
              <a:avLst/>
            </a:prstTxWarp>
          </a:bodyPr>
          <a:lstStyle>
            <a:lvl1pPr algn="r" defTabSz="9049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49" y="4386259"/>
            <a:ext cx="5546104" cy="415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7" rIns="90637" bIns="45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9364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7" rIns="90637" bIns="45317" numCol="1" anchor="b" anchorCtr="0" compatLnSpc="1">
            <a:prstTxWarp prst="textNoShape">
              <a:avLst/>
            </a:prstTxWarp>
          </a:bodyPr>
          <a:lstStyle>
            <a:lvl1pPr defTabSz="9049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3" y="8769364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37" tIns="45317" rIns="90637" bIns="45317" numCol="1" anchor="b" anchorCtr="0" compatLnSpc="1">
            <a:prstTxWarp prst="textNoShape">
              <a:avLst/>
            </a:prstTxWarp>
          </a:bodyPr>
          <a:lstStyle>
            <a:lvl1pPr algn="r" defTabSz="904917">
              <a:defRPr sz="1200"/>
            </a:lvl1pPr>
          </a:lstStyle>
          <a:p>
            <a:pPr>
              <a:defRPr/>
            </a:pPr>
            <a:fld id="{5A1952C6-8FC7-46BB-906F-3337E8B75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9798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8BED8-99DC-468B-B6E5-4D234E48F2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890B9-FB43-41F0-A444-3602505F01CE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DOE</a:t>
            </a:r>
            <a:r>
              <a:rPr lang="en-US" baseline="0" dirty="0" smtClean="0"/>
              <a:t> of energy indicates that Crude Oil (WTI), quarterly, will be between $110 and $115 during the same forecast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DOE</a:t>
            </a:r>
            <a:r>
              <a:rPr lang="en-US" baseline="0" dirty="0" smtClean="0"/>
              <a:t> of energy indicates that Crude Oil (WTI), quarterly, will be between $110 and $115 during the same forecast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952C6-8FC7-46BB-906F-3337E8B7500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8A1FF-3EA3-44BC-B0FA-26BB5CC602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34E7C-EB87-4834-999E-AC571D601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BB48-9DAB-422F-83F1-B55734C36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1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6830-41A4-4AC6-9F70-84E6A13C2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8A1FF-3EA3-44BC-B0FA-26BB5CC602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1877F-623E-4EE0-9FCD-365FB65C7C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E6BAF-9589-435B-82A8-39C9BE80CB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33528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123AA-86E6-4502-A89F-281D763A3A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9785F-BB99-48EC-8E92-4C0B204EE3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760EA-F188-4601-9073-A8364CF476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5B296-A2AE-4134-AA8A-6174F631E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1877F-623E-4EE0-9FCD-365FB65C7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42CEA-E32F-4CF8-A39E-8C81B97CEB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4178-1504-4F22-B941-AB678DA6A6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4E7C-EB87-4834-999E-AC571D6018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FBB48-9DAB-422F-83F1-B55734C36C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6830-41A4-4AC6-9F70-84E6A13C2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8A1FF-3EA3-44BC-B0FA-26BB5CC602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1877F-623E-4EE0-9FCD-365FB65C7C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E6BAF-9589-435B-82A8-39C9BE80C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248400"/>
            <a:ext cx="33528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0123AA-86E6-4502-A89F-281D763A3A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9785F-BB99-48EC-8E92-4C0B204EE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6BAF-9589-435B-82A8-39C9BE80C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760EA-F188-4601-9073-A8364CF476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5B296-A2AE-4134-AA8A-6174F631E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42CEA-E32F-4CF8-A39E-8C81B97CEB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64178-1504-4F22-B941-AB678DA6A6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34E7C-EB87-4834-999E-AC571D6018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FBB48-9DAB-422F-83F1-B55734C36C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76401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76830-41A4-4AC6-9F70-84E6A13C2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23AA-86E6-4502-A89F-281D763A3A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9785F-BB99-48EC-8E92-4C0B204EE3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760EA-F188-4601-9073-A8364CF47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5B296-A2AE-4134-AA8A-6174F631E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42CEA-E32F-4CF8-A39E-8C81B97CEB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64178-1504-4F22-B941-AB678DA6A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B3D5B7-F36E-4F2C-BE54-9C9E7469E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4016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B3D5B7-F36E-4F2C-BE54-9C9E7469EB5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AB3D5B7-F36E-4F2C-BE54-9C9E7469EB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143000"/>
            <a:ext cx="9144000" cy="1066800"/>
          </a:xfrm>
          <a:noFill/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en-US" sz="48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</a:rPr>
              <a:t/>
            </a:r>
            <a:br>
              <a:rPr lang="en-US" sz="48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</a:rPr>
            </a:br>
            <a:r>
              <a:rPr lang="en-US" sz="48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</a:rPr>
              <a:t/>
            </a:r>
            <a:br>
              <a:rPr lang="en-US" sz="48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</a:rPr>
            </a:br>
            <a:r>
              <a:rPr lang="en-US" sz="4900" b="1" i="1" dirty="0" smtClean="0"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  <a:latin typeface="Bell MT" pitchFamily="18" charset="0"/>
              </a:rPr>
              <a:t>New Orleans Economic Outlook</a:t>
            </a:r>
            <a:r>
              <a:rPr lang="en-US" sz="4800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  <a:latin typeface="Bell MT" pitchFamily="18" charset="0"/>
              </a:rPr>
              <a:t/>
            </a:r>
            <a:br>
              <a:rPr lang="en-US" sz="4800" i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  <a:latin typeface="Bell MT" pitchFamily="18" charset="0"/>
              </a:rPr>
            </a:br>
            <a: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</a:rPr>
              <a:t/>
            </a:r>
            <a:br>
              <a:rPr lang="en-US" sz="4000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r="18720000">
                    <a:prstClr val="black"/>
                  </a:innerShdw>
                </a:effectLst>
              </a:rPr>
            </a:br>
            <a:endParaRPr lang="en-US" sz="3600" dirty="0" smtClean="0"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effectLst>
                <a:innerShdw blurRad="63500" dir="18720000">
                  <a:prstClr val="black"/>
                </a:innerShdw>
              </a:effectLst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209800"/>
            <a:ext cx="8610600" cy="3276600"/>
          </a:xfrm>
          <a:ln>
            <a:noFill/>
          </a:ln>
          <a:scene3d>
            <a:camera prst="orthographicFront"/>
            <a:lightRig rig="threePt" dir="t"/>
          </a:scene3d>
          <a:sp3d prstMaterial="softEdge">
            <a:bevelT/>
          </a:sp3d>
        </p:spPr>
        <p:txBody>
          <a:bodyPr>
            <a:noAutofit/>
          </a:bodyPr>
          <a:lstStyle/>
          <a:p>
            <a:pPr eaLnBrk="1" hangingPunct="1"/>
            <a:endParaRPr lang="en-US" sz="1050" dirty="0" smtClean="0">
              <a:solidFill>
                <a:schemeClr val="bg1"/>
              </a:solidFill>
              <a:latin typeface="Bell MT" pitchFamily="18" charset="0"/>
            </a:endParaRP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Bell MT" pitchFamily="18" charset="0"/>
              </a:rPr>
              <a:t>Janet F. Speyrer, Ph.D.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Bell MT" pitchFamily="18" charset="0"/>
              </a:rPr>
              <a:t>Associate Dean for Research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Bell MT" pitchFamily="18" charset="0"/>
              </a:rPr>
              <a:t>College of Business Administration</a:t>
            </a:r>
          </a:p>
          <a:p>
            <a:pPr eaLnBrk="1" hangingPunct="1"/>
            <a:r>
              <a:rPr lang="en-US" sz="2800" b="1" dirty="0" smtClean="0">
                <a:solidFill>
                  <a:schemeClr val="bg1"/>
                </a:solidFill>
                <a:latin typeface="Bell MT" pitchFamily="18" charset="0"/>
              </a:rPr>
              <a:t>The University of New Orleans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Bell MT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Bell MT" pitchFamily="18" charset="0"/>
              </a:rPr>
              <a:t>June 22, 2012</a:t>
            </a:r>
          </a:p>
          <a:p>
            <a:pPr eaLnBrk="1" hangingPunct="1"/>
            <a:endParaRPr lang="en-US" sz="40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40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0" y="0"/>
            <a:ext cx="9144000" cy="1143000"/>
            <a:chOff x="0" y="0"/>
            <a:chExt cx="9144000" cy="838201"/>
          </a:xfrm>
        </p:grpSpPr>
        <p:pic>
          <p:nvPicPr>
            <p:cNvPr id="6" name="Picture 5" descr="oakalle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752600" cy="834875"/>
            </a:xfrm>
            <a:prstGeom prst="rect">
              <a:avLst/>
            </a:prstGeom>
          </p:spPr>
        </p:pic>
        <p:pic>
          <p:nvPicPr>
            <p:cNvPr id="8" name="Picture 7" descr="uc_0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200" y="0"/>
              <a:ext cx="1771650" cy="838200"/>
            </a:xfrm>
            <a:prstGeom prst="rect">
              <a:avLst/>
            </a:prstGeom>
          </p:spPr>
        </p:pic>
        <p:pic>
          <p:nvPicPr>
            <p:cNvPr id="9" name="Picture 8" descr="STL_02_n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7800" y="0"/>
              <a:ext cx="1752600" cy="838200"/>
            </a:xfrm>
            <a:prstGeom prst="rect">
              <a:avLst/>
            </a:prstGeom>
          </p:spPr>
        </p:pic>
        <p:pic>
          <p:nvPicPr>
            <p:cNvPr id="10" name="Picture 9" descr="nightlif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0400" y="0"/>
              <a:ext cx="2133600" cy="838200"/>
            </a:xfrm>
            <a:prstGeom prst="rect">
              <a:avLst/>
            </a:prstGeom>
          </p:spPr>
        </p:pic>
        <p:pic>
          <p:nvPicPr>
            <p:cNvPr id="11" name="Picture 10" descr="neworleans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6400" y="1"/>
              <a:ext cx="1828800" cy="838200"/>
            </a:xfrm>
            <a:prstGeom prst="rect">
              <a:avLst/>
            </a:prstGeom>
          </p:spPr>
        </p:pic>
      </p:grpSp>
      <p:pic>
        <p:nvPicPr>
          <p:cNvPr id="1027" name="Picture 3" descr="D:\DBER\Logos\DBER LOGO 2012_New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399"/>
            <a:ext cx="9144000" cy="9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N. O. Metro Total Employment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Per Month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500018512"/>
              </p:ext>
            </p:extLst>
          </p:nvPr>
        </p:nvGraphicFramePr>
        <p:xfrm>
          <a:off x="152400" y="1295400"/>
          <a:ext cx="8763000" cy="505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15001" y="6477000"/>
            <a:ext cx="3028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Source: US Bureau of Labor Statistics, DBER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New </a:t>
            </a:r>
            <a:r>
              <a:rPr lang="en-US" sz="3600" dirty="0">
                <a:solidFill>
                  <a:schemeClr val="bg1"/>
                </a:solidFill>
              </a:rPr>
              <a:t>Orleans Jobs by Industry </a:t>
            </a:r>
            <a:r>
              <a:rPr lang="en-US" sz="2800" dirty="0" smtClean="0">
                <a:solidFill>
                  <a:schemeClr val="bg1"/>
                </a:solidFill>
              </a:rPr>
              <a:t>(% pre-Katrina)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6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717466892"/>
              </p:ext>
            </p:extLst>
          </p:nvPr>
        </p:nvGraphicFramePr>
        <p:xfrm>
          <a:off x="457200" y="838200"/>
          <a:ext cx="8305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00800" y="6469040"/>
            <a:ext cx="25571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Source: US Bureau of Labor </a:t>
            </a:r>
            <a:r>
              <a:rPr lang="en-US" sz="1100" i="1" dirty="0" smtClean="0">
                <a:solidFill>
                  <a:schemeClr val="bg1"/>
                </a:solidFill>
              </a:rPr>
              <a:t>Statistics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N. O. Metro Construction Activity 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Per Month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036575596"/>
              </p:ext>
            </p:extLst>
          </p:nvPr>
        </p:nvGraphicFramePr>
        <p:xfrm>
          <a:off x="228600" y="990600"/>
          <a:ext cx="8686800" cy="5565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136526" y="6556130"/>
            <a:ext cx="279435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chemeClr val="bg1"/>
                </a:solidFill>
              </a:rPr>
              <a:t>Source: </a:t>
            </a:r>
            <a:r>
              <a:rPr lang="en-US" sz="1100" i="1" dirty="0" smtClean="0">
                <a:solidFill>
                  <a:schemeClr val="bg1"/>
                </a:solidFill>
              </a:rPr>
              <a:t>McGraw Hill Construction, Dodge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Orleans Metro Total Population</a:t>
            </a:r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034117526"/>
              </p:ext>
            </p:extLst>
          </p:nvPr>
        </p:nvGraphicFramePr>
        <p:xfrm>
          <a:off x="228600" y="1447801"/>
          <a:ext cx="8686800" cy="483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9925" y="6428096"/>
            <a:ext cx="4354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Sources: US Census, GCR &amp; Assoc., System Solutions Consulting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</a:t>
            </a: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816564157"/>
              </p:ext>
            </p:extLst>
          </p:nvPr>
        </p:nvGraphicFramePr>
        <p:xfrm>
          <a:off x="609600" y="1295400"/>
          <a:ext cx="8153400" cy="4995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4572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+mj-lt"/>
              </a:rPr>
              <a:t> Parish Population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6441744"/>
            <a:ext cx="55643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Sources: US Census, DBER estimates, Greater New Orleans Community Data Center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New Orleans Metro Taxable Sales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927616154"/>
              </p:ext>
            </p:extLst>
          </p:nvPr>
        </p:nvGraphicFramePr>
        <p:xfrm>
          <a:off x="304800" y="12192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Total Tonnage Moving Through the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Port of New Orleans</a:t>
            </a:r>
          </a:p>
        </p:txBody>
      </p:sp>
      <p:graphicFrame>
        <p:nvGraphicFramePr>
          <p:cNvPr id="6" name="Object 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932557151"/>
              </p:ext>
            </p:extLst>
          </p:nvPr>
        </p:nvGraphicFramePr>
        <p:xfrm>
          <a:off x="304800" y="1447800"/>
          <a:ext cx="8610600" cy="4904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8540" y="6477000"/>
            <a:ext cx="19768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Source: Port of New Orleans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Crude Oil and Natural Gas Prices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412549615"/>
              </p:ext>
            </p:extLst>
          </p:nvPr>
        </p:nvGraphicFramePr>
        <p:xfrm>
          <a:off x="152400" y="1219200"/>
          <a:ext cx="8839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53201" y="6555446"/>
            <a:ext cx="2236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Source: Georgia State University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019042953"/>
              </p:ext>
            </p:extLst>
          </p:nvPr>
        </p:nvGraphicFramePr>
        <p:xfrm>
          <a:off x="152400" y="1371600"/>
          <a:ext cx="8839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Tourism Indicators Compared to Seasonal Pre-Katrina Levels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4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Percent Change in Real U.S. GDP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8382084"/>
              </p:ext>
            </p:extLst>
          </p:nvPr>
        </p:nvGraphicFramePr>
        <p:xfrm>
          <a:off x="152400" y="1600200"/>
          <a:ext cx="8686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43600" y="6324601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Source:  GSU Economic Forecasting Center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28600"/>
            <a:ext cx="228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65456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Unemployment Rates by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2012</a:t>
            </a:r>
          </a:p>
        </p:txBody>
      </p:sp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4151"/>
          <a:stretch/>
        </p:blipFill>
        <p:spPr bwMode="auto">
          <a:xfrm>
            <a:off x="228600" y="1219200"/>
            <a:ext cx="86868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202"/>
          <p:cNvGrpSpPr/>
          <p:nvPr/>
        </p:nvGrpSpPr>
        <p:grpSpPr>
          <a:xfrm>
            <a:off x="1600200" y="1645682"/>
            <a:ext cx="6629400" cy="4202120"/>
            <a:chOff x="0" y="0"/>
            <a:chExt cx="5003800" cy="3047027"/>
          </a:xfrm>
        </p:grpSpPr>
        <p:grpSp>
          <p:nvGrpSpPr>
            <p:cNvPr id="13" name="Group 257"/>
            <p:cNvGrpSpPr/>
            <p:nvPr/>
          </p:nvGrpSpPr>
          <p:grpSpPr>
            <a:xfrm>
              <a:off x="0" y="0"/>
              <a:ext cx="4688478" cy="3047027"/>
              <a:chOff x="0" y="0"/>
              <a:chExt cx="4688478" cy="3047027"/>
            </a:xfrm>
          </p:grpSpPr>
          <p:grpSp>
            <p:nvGrpSpPr>
              <p:cNvPr id="14" name="Group 259"/>
              <p:cNvGrpSpPr/>
              <p:nvPr/>
            </p:nvGrpSpPr>
            <p:grpSpPr>
              <a:xfrm>
                <a:off x="1733550" y="222250"/>
                <a:ext cx="629285" cy="2122805"/>
                <a:chOff x="0" y="0"/>
                <a:chExt cx="629285" cy="2122805"/>
              </a:xfrm>
            </p:grpSpPr>
            <p:sp>
              <p:nvSpPr>
                <p:cNvPr id="12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5400" y="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ND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4450" y="3683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SD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4300" y="7048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NE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96850" y="10287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KS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8732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TX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3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41300" y="13970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OK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5" name="Group 260"/>
              <p:cNvGrpSpPr/>
              <p:nvPr/>
            </p:nvGrpSpPr>
            <p:grpSpPr>
              <a:xfrm>
                <a:off x="2241550" y="361950"/>
                <a:ext cx="838835" cy="1974008"/>
                <a:chOff x="0" y="0"/>
                <a:chExt cx="838835" cy="1974008"/>
              </a:xfrm>
            </p:grpSpPr>
            <p:sp>
              <p:nvSpPr>
                <p:cNvPr id="1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MN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30200" y="1905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WI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96850" y="13017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AR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50850" y="7048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IL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9850" y="5080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IA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96850" y="1724453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LA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50850" y="15494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MS 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71450" y="9017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MO 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6" name="Group 261"/>
              <p:cNvGrpSpPr/>
              <p:nvPr/>
            </p:nvGrpSpPr>
            <p:grpSpPr>
              <a:xfrm>
                <a:off x="184150" y="0"/>
                <a:ext cx="1384935" cy="935355"/>
                <a:chOff x="0" y="0"/>
                <a:chExt cx="1384935" cy="935355"/>
              </a:xfrm>
            </p:grpSpPr>
            <p:sp>
              <p:nvSpPr>
                <p:cNvPr id="11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2550" y="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WA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3746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OR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50850" y="4572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ID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996950" y="6858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WY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82650" y="2095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MT 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7" name="Group 262"/>
              <p:cNvGrpSpPr/>
              <p:nvPr/>
            </p:nvGrpSpPr>
            <p:grpSpPr>
              <a:xfrm>
                <a:off x="0" y="1003300"/>
                <a:ext cx="1683385" cy="2043727"/>
                <a:chOff x="0" y="0"/>
                <a:chExt cx="1683385" cy="2043727"/>
              </a:xfrm>
            </p:grpSpPr>
            <p:sp>
              <p:nvSpPr>
                <p:cNvPr id="10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1714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CA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49250" y="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NV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768350" y="889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UT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79450" y="6096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AZ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95400" y="1714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CO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36880" y="1670050"/>
                  <a:ext cx="252512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HI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69878" y="1794172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AK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1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174750" y="6794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NM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8" name="Group 263"/>
              <p:cNvGrpSpPr/>
              <p:nvPr/>
            </p:nvGrpSpPr>
            <p:grpSpPr>
              <a:xfrm>
                <a:off x="2965450" y="209550"/>
                <a:ext cx="1645285" cy="2414905"/>
                <a:chOff x="0" y="0"/>
                <a:chExt cx="1645285" cy="2414905"/>
              </a:xfrm>
            </p:grpSpPr>
            <p:sp>
              <p:nvSpPr>
                <p:cNvPr id="9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257300" y="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ME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69950" y="4064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NY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77850" y="14986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SC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1750" y="16764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AL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03250" y="21653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FL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330200" y="16573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GA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0" y="8572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IN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46050" y="11176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KY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717550" y="12763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NC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1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279400" y="80010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OH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711200" y="6540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PA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3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2550" y="13271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TN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698500" y="10350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VA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50850" y="9842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WV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82550" y="514350"/>
                  <a:ext cx="387985" cy="24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 b="1" dirty="0">
                      <a:effectLst/>
                      <a:latin typeface="Calibri"/>
                      <a:ea typeface="Calibri"/>
                      <a:cs typeface="Times New Roman"/>
                    </a:rPr>
                    <a:t>MI</a:t>
                  </a:r>
                  <a:endParaRPr lang="en-US" sz="1400" b="1" dirty="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19" name="Group 264"/>
              <p:cNvGrpSpPr/>
              <p:nvPr/>
            </p:nvGrpSpPr>
            <p:grpSpPr>
              <a:xfrm>
                <a:off x="4029393" y="533400"/>
                <a:ext cx="659085" cy="815195"/>
                <a:chOff x="105093" y="203200"/>
                <a:chExt cx="659085" cy="815195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46685" y="203200"/>
                  <a:ext cx="61430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292100" y="271965"/>
                  <a:ext cx="466504" cy="6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354163" y="385127"/>
                  <a:ext cx="404113" cy="113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448204" y="494215"/>
                  <a:ext cx="31369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354163" y="448295"/>
                  <a:ext cx="99677" cy="459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292100" y="456332"/>
                  <a:ext cx="124126" cy="1585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12750" y="608732"/>
                  <a:ext cx="35142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46685" y="716898"/>
                  <a:ext cx="616534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105093" y="816211"/>
                  <a:ext cx="6527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flipV="1">
                  <a:off x="105093" y="913749"/>
                  <a:ext cx="653529" cy="65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49414" y="1018395"/>
                  <a:ext cx="30956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4" name="Text Box 2"/>
            <p:cNvSpPr txBox="1">
              <a:spLocks noChangeArrowheads="1"/>
            </p:cNvSpPr>
            <p:nvPr/>
          </p:nvSpPr>
          <p:spPr bwMode="auto">
            <a:xfrm>
              <a:off x="4622800" y="425450"/>
              <a:ext cx="381000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VT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NH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MA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RI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CT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NJ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DE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MD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  <a:p>
              <a:pPr marL="0" marR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>
                  <a:effectLst/>
                  <a:latin typeface="Calibri"/>
                  <a:ea typeface="Calibri"/>
                  <a:cs typeface="Times New Roman"/>
                </a:rPr>
                <a:t>DC</a:t>
              </a:r>
              <a:endParaRPr lang="en-US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Initial Unemployment Claims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Orleans Metro vs. US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(Monthly)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9833" y="6438901"/>
            <a:ext cx="4735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Indexed to 1999 normal levels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Source: US Bureau of Labor Statistics, Louisiana Workforce Commission</a:t>
            </a:r>
            <a:endParaRPr lang="en-US" sz="11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3572809927"/>
              </p:ext>
            </p:extLst>
          </p:nvPr>
        </p:nvGraphicFramePr>
        <p:xfrm>
          <a:off x="152400" y="1562101"/>
          <a:ext cx="8991600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Per Capita Personal Income </a:t>
            </a:r>
            <a:r>
              <a:rPr lang="en-US" sz="3600" dirty="0" smtClean="0">
                <a:solidFill>
                  <a:schemeClr val="bg1"/>
                </a:solidFill>
              </a:rPr>
              <a:t/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New Orleans Metro vs. US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31873986"/>
              </p:ext>
            </p:extLst>
          </p:nvPr>
        </p:nvGraphicFramePr>
        <p:xfrm>
          <a:off x="228600" y="16002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86400" y="6408063"/>
            <a:ext cx="32976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*Revised to show 2010 Census population figures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Source: Bureau of Economic Analysis, DBER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N. O. Area Average Weekly Wage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4693691"/>
              </p:ext>
            </p:extLst>
          </p:nvPr>
        </p:nvGraphicFramePr>
        <p:xfrm>
          <a:off x="152400" y="1219200"/>
          <a:ext cx="876300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8545" y="6309364"/>
            <a:ext cx="42466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chemeClr val="bg1"/>
                </a:solidFill>
              </a:rPr>
              <a:t>Includes 8 parish area: New Orleans Metro plus St. James parish</a:t>
            </a:r>
          </a:p>
          <a:p>
            <a:r>
              <a:rPr lang="en-US" sz="1100" i="1" dirty="0" smtClean="0">
                <a:solidFill>
                  <a:schemeClr val="bg1"/>
                </a:solidFill>
              </a:rPr>
              <a:t>Source: Louisiana Workforce Commission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Bankruptcies per Capita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Eastern District of LA vs. US </a:t>
            </a:r>
            <a:r>
              <a:rPr lang="en-US" sz="2000" dirty="0" smtClean="0">
                <a:solidFill>
                  <a:schemeClr val="bg1"/>
                </a:solidFill>
              </a:rPr>
              <a:t>(Quarterly)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Object 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027105588"/>
              </p:ext>
            </p:extLst>
          </p:nvPr>
        </p:nvGraphicFramePr>
        <p:xfrm>
          <a:off x="152400" y="1295400"/>
          <a:ext cx="8686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6404" y="6477000"/>
            <a:ext cx="5327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Source: Eastern District Court of Louisiana, American Bankruptcy Institute</a:t>
            </a:r>
          </a:p>
          <a:p>
            <a:pPr algn="r"/>
            <a:r>
              <a:rPr lang="en-US" sz="1100" i="1" dirty="0" smtClean="0">
                <a:solidFill>
                  <a:schemeClr val="bg1"/>
                </a:solidFill>
              </a:rPr>
              <a:t>*For the 2011 &amp; 2012 per capita figures, the 2010 population estimates were used 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Foreclosures per Household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New Orleans Metro vs. US</a:t>
            </a:r>
          </a:p>
        </p:txBody>
      </p:sp>
      <p:graphicFrame>
        <p:nvGraphicFramePr>
          <p:cNvPr id="6" name="Object 1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875024459"/>
              </p:ext>
            </p:extLst>
          </p:nvPr>
        </p:nvGraphicFramePr>
        <p:xfrm>
          <a:off x="228600" y="13716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Orleans Metro Job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The New Orleans metro area had </a:t>
            </a:r>
            <a:r>
              <a:rPr lang="en-US" b="1" dirty="0" smtClean="0">
                <a:solidFill>
                  <a:schemeClr val="bg1"/>
                </a:solidFill>
              </a:rPr>
              <a:t>609,600</a:t>
            </a:r>
            <a:r>
              <a:rPr lang="en-US" dirty="0" smtClean="0">
                <a:solidFill>
                  <a:schemeClr val="bg1"/>
                </a:solidFill>
              </a:rPr>
              <a:t> jobs in 2005 before Katrina.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At the low point after the storm, the area had just </a:t>
            </a:r>
            <a:r>
              <a:rPr lang="en-US" b="1" dirty="0" smtClean="0">
                <a:solidFill>
                  <a:schemeClr val="bg1"/>
                </a:solidFill>
              </a:rPr>
              <a:t>425,800</a:t>
            </a:r>
            <a:r>
              <a:rPr lang="en-US" dirty="0" smtClean="0">
                <a:solidFill>
                  <a:schemeClr val="bg1"/>
                </a:solidFill>
              </a:rPr>
              <a:t> jobs (70% of pre-Katrina).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By May 2012, employment in New Orleans  had grown to </a:t>
            </a:r>
            <a:r>
              <a:rPr lang="en-US" b="1" dirty="0" smtClean="0">
                <a:solidFill>
                  <a:schemeClr val="bg1"/>
                </a:solidFill>
              </a:rPr>
              <a:t>528,100</a:t>
            </a:r>
            <a:r>
              <a:rPr lang="en-US" dirty="0" smtClean="0">
                <a:solidFill>
                  <a:schemeClr val="bg1"/>
                </a:solidFill>
              </a:rPr>
              <a:t> jobs (86.6% ).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By the fourth quarter of 2013, </a:t>
            </a:r>
            <a:r>
              <a:rPr lang="en-US" b="1" dirty="0" smtClean="0">
                <a:solidFill>
                  <a:schemeClr val="bg1"/>
                </a:solidFill>
              </a:rPr>
              <a:t>531,000</a:t>
            </a:r>
            <a:r>
              <a:rPr lang="en-US" dirty="0" smtClean="0">
                <a:solidFill>
                  <a:schemeClr val="bg1"/>
                </a:solidFill>
              </a:rPr>
              <a:t> jobs are forecast (87.1%).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yrer Color Presentation February 25, 2012- updated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Speyrer Color Presentation February 25, 2012- updated</Template>
  <TotalTime>3913</TotalTime>
  <Words>520</Words>
  <Application>Microsoft Office PowerPoint</Application>
  <PresentationFormat>On-screen Show (4:3)</PresentationFormat>
  <Paragraphs>140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Speyrer Color Presentation February 25, 2012- updated</vt:lpstr>
      <vt:lpstr>Office Theme</vt:lpstr>
      <vt:lpstr>1_Office Theme</vt:lpstr>
      <vt:lpstr>  New Orleans Economic Outlook  </vt:lpstr>
      <vt:lpstr>Percent Change in Real U.S. GDP</vt:lpstr>
      <vt:lpstr>Slide 3</vt:lpstr>
      <vt:lpstr>Slide 4</vt:lpstr>
      <vt:lpstr>Per Capita Personal Income  New Orleans Metro vs. US</vt:lpstr>
      <vt:lpstr>N. O. Area Average Weekly Wage  </vt:lpstr>
      <vt:lpstr>Bankruptcies per Capita  Eastern District of LA vs. US (Quarterly)</vt:lpstr>
      <vt:lpstr>Foreclosures per Household New Orleans Metro vs. US</vt:lpstr>
      <vt:lpstr>New Orleans Metro Job Overview</vt:lpstr>
      <vt:lpstr>N. O. Metro Total Employment Per Month</vt:lpstr>
      <vt:lpstr>New Orleans Jobs by Industry (% pre-Katrina)</vt:lpstr>
      <vt:lpstr>N. O. Metro Construction Activity  Per Month</vt:lpstr>
      <vt:lpstr>New Orleans Metro Total Population</vt:lpstr>
      <vt:lpstr>  </vt:lpstr>
      <vt:lpstr>New Orleans Metro Taxable Sales</vt:lpstr>
      <vt:lpstr>Total Tonnage Moving Through the Port of New Orleans</vt:lpstr>
      <vt:lpstr>Crude Oil and Natural Gas Prices</vt:lpstr>
      <vt:lpstr>Tourism Indicators Compared to Seasonal Pre-Katrina Levels</vt:lpstr>
    </vt:vector>
  </TitlesOfParts>
  <Company>University of New Orleans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Orleans Economic Outlook</dc:title>
  <dc:creator>College of Business Administration</dc:creator>
  <cp:lastModifiedBy>Bernard</cp:lastModifiedBy>
  <cp:revision>88</cp:revision>
  <cp:lastPrinted>2011-04-26T20:12:39Z</cp:lastPrinted>
  <dcterms:created xsi:type="dcterms:W3CDTF">2012-02-27T17:58:53Z</dcterms:created>
  <dcterms:modified xsi:type="dcterms:W3CDTF">2012-06-22T18:29:42Z</dcterms:modified>
</cp:coreProperties>
</file>